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14" r:id="rId4"/>
  </p:sldMasterIdLst>
  <p:notesMasterIdLst>
    <p:notesMasterId r:id="rId63"/>
  </p:notesMasterIdLst>
  <p:sldIdLst>
    <p:sldId id="257" r:id="rId5"/>
    <p:sldId id="278" r:id="rId6"/>
    <p:sldId id="320" r:id="rId7"/>
    <p:sldId id="279" r:id="rId8"/>
    <p:sldId id="283" r:id="rId9"/>
    <p:sldId id="322" r:id="rId10"/>
    <p:sldId id="286" r:id="rId11"/>
    <p:sldId id="282" r:id="rId12"/>
    <p:sldId id="291" r:id="rId13"/>
    <p:sldId id="323" r:id="rId14"/>
    <p:sldId id="294" r:id="rId15"/>
    <p:sldId id="292" r:id="rId16"/>
    <p:sldId id="293" r:id="rId17"/>
    <p:sldId id="258" r:id="rId18"/>
    <p:sldId id="285" r:id="rId19"/>
    <p:sldId id="259" r:id="rId20"/>
    <p:sldId id="260" r:id="rId21"/>
    <p:sldId id="295" r:id="rId22"/>
    <p:sldId id="261" r:id="rId23"/>
    <p:sldId id="262" r:id="rId24"/>
    <p:sldId id="263" r:id="rId25"/>
    <p:sldId id="296" r:id="rId26"/>
    <p:sldId id="297" r:id="rId27"/>
    <p:sldId id="298" r:id="rId28"/>
    <p:sldId id="299" r:id="rId29"/>
    <p:sldId id="264" r:id="rId30"/>
    <p:sldId id="265" r:id="rId31"/>
    <p:sldId id="266" r:id="rId32"/>
    <p:sldId id="267" r:id="rId33"/>
    <p:sldId id="268" r:id="rId34"/>
    <p:sldId id="270" r:id="rId35"/>
    <p:sldId id="272" r:id="rId36"/>
    <p:sldId id="273" r:id="rId37"/>
    <p:sldId id="301" r:id="rId38"/>
    <p:sldId id="303" r:id="rId39"/>
    <p:sldId id="304" r:id="rId40"/>
    <p:sldId id="305" r:id="rId41"/>
    <p:sldId id="307" r:id="rId42"/>
    <p:sldId id="308" r:id="rId43"/>
    <p:sldId id="311" r:id="rId44"/>
    <p:sldId id="325" r:id="rId45"/>
    <p:sldId id="324" r:id="rId46"/>
    <p:sldId id="314" r:id="rId47"/>
    <p:sldId id="315" r:id="rId48"/>
    <p:sldId id="316" r:id="rId49"/>
    <p:sldId id="317" r:id="rId50"/>
    <p:sldId id="318" r:id="rId51"/>
    <p:sldId id="319" r:id="rId52"/>
    <p:sldId id="326" r:id="rId53"/>
    <p:sldId id="327" r:id="rId54"/>
    <p:sldId id="328" r:id="rId55"/>
    <p:sldId id="329" r:id="rId56"/>
    <p:sldId id="330" r:id="rId57"/>
    <p:sldId id="300" r:id="rId58"/>
    <p:sldId id="312" r:id="rId59"/>
    <p:sldId id="302" r:id="rId60"/>
    <p:sldId id="310" r:id="rId61"/>
    <p:sldId id="30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594"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643"/>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749712-398C-4C8E-A2B6-3DAF82DB8B64}" type="datetimeFigureOut">
              <a:rPr lang="en-US" smtClean="0"/>
              <a:pPr/>
              <a:t>2/24/2024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E673D5-88D3-420C-948F-A2FC438D5D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BF417A7-673D-4161-8BCB-8F048339A0C5}"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950B01A-6C97-4FC0-9C41-BC83F12B2DDA}"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C38E075-444F-495F-9BD9-16BA3945BC7E}"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8E8431D-F1CA-4A7E-9805-4CCBB06EA439}"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FDEEA34-7632-4ED5-AF4D-9F220A488F60}" type="datetime1">
              <a:rPr lang="en-US" smtClean="0"/>
              <a:pPr/>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7256848-E194-4CED-89C9-9D8DBF992F0E}" type="datetime1">
              <a:rPr lang="en-US" smtClean="0"/>
              <a:pPr/>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01AA4-F41F-49BC-B5CE-2B6F90E1CCA9}" type="datetime1">
              <a:rPr lang="en-US" smtClean="0"/>
              <a:pPr/>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480CEDE-F2EB-4676-9A3C-A6479A079E75}"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8CED91D-24A6-42AC-89CB-8D5E66498D71}" type="datetime1">
              <a:rPr lang="en-US" smtClean="0"/>
              <a:pPr/>
              <a:t>2/24/2024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9FC7E73B-E7C9-44C2-91FD-1BF83928AB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665D2C-156B-47C8-95DC-C053D96CFA2F}"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65F5FC-499B-4C54-9DC5-0D8588BEB8E9}" type="datetime1">
              <a:rPr lang="en-US" smtClean="0"/>
              <a:pPr/>
              <a:t>2/24/2024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C814117-23D2-4D70-A88C-1FCF1109C6E1}"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6B59A9-2306-4B71-A884-3792765FF2FD}"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10B0-B96B-4A3E-9543-B574B56AA895}"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8F454D-BF19-405C-8E58-0950ED184F7E}"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687056-E668-4223-831B-E49B45AE47D6}" type="datetime1">
              <a:rPr lang="en-US" smtClean="0"/>
              <a:pPr/>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98A81-51D1-4BF8-A05D-58D1D7CFC865}" type="datetime1">
              <a:rPr lang="en-US" smtClean="0"/>
              <a:pPr/>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398582-5AF9-4CC8-9B3A-76461A6CED32}" type="datetime1">
              <a:rPr lang="en-US" smtClean="0"/>
              <a:pPr/>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3001A7-4A65-46E3-8F0A-D47071664FA0}"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73F6A5-78D8-4A1D-A316-A383C3057162}"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82B2D-C669-4013-A107-E5CC28C3CD44}"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5710B8-8412-4D36-93DF-5FC0A9824ED4}"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FBF417A7-673D-4161-8BCB-8F048339A0C5}" type="datetime1">
              <a:rPr lang="en-US" smtClean="0"/>
              <a:pPr/>
              <a:t>2/24/2024</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9FC7E73B-E7C9-44C2-91FD-1BF83928ABA2}"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9369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0B01A-6C97-4FC0-9C41-BC83F12B2DDA}"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3460078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38E075-444F-495F-9BD9-16BA3945BC7E}"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7307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E8431D-F1CA-4A7E-9805-4CCBB06EA439}"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928850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DEEA34-7632-4ED5-AF4D-9F220A488F60}" type="datetime1">
              <a:rPr lang="en-US" smtClean="0"/>
              <a:pPr/>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7E73B-E7C9-44C2-91FD-1BF83928ABA2}"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5841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256848-E194-4CED-89C9-9D8DBF992F0E}" type="datetime1">
              <a:rPr lang="en-US" smtClean="0"/>
              <a:pPr/>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7E73B-E7C9-44C2-91FD-1BF83928ABA2}"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745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01AA4-F41F-49BC-B5CE-2B6F90E1CCA9}" type="datetime1">
              <a:rPr lang="en-US" smtClean="0"/>
              <a:pPr/>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34460130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80CEDE-F2EB-4676-9A3C-A6479A079E75}"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3625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CED91D-24A6-42AC-89CB-8D5E66498D71}"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709661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1C90B8-99E4-4A33-B847-3712C3AE2F83}"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316052885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C90B8-99E4-4A33-B847-3712C3AE2F83}"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207379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C90B8-99E4-4A33-B847-3712C3AE2F83}"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3236060"/>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C90B8-99E4-4A33-B847-3712C3AE2F83}"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309380485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C90B8-99E4-4A33-B847-3712C3AE2F83}"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917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C90B8-99E4-4A33-B847-3712C3AE2F83}"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020706"/>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65D2C-156B-47C8-95DC-C053D96CFA2F}"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8046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5F5FC-499B-4C54-9DC5-0D8588BEB8E9}"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1537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F417A7-673D-4161-8BCB-8F048339A0C5}" type="datetime1">
              <a:rPr lang="en-US" smtClean="0"/>
              <a:pPr/>
              <a:t>2/24/2024</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9FC7E73B-E7C9-44C2-91FD-1BF83928ABA2}"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11463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0B01A-6C97-4FC0-9C41-BC83F12B2DDA}"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86627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38E075-444F-495F-9BD9-16BA3945BC7E}"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67340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E8431D-F1CA-4A7E-9805-4CCBB06EA439}"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97495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DEEA34-7632-4ED5-AF4D-9F220A488F60}" type="datetime1">
              <a:rPr lang="en-US" smtClean="0"/>
              <a:pPr/>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11704165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256848-E194-4CED-89C9-9D8DBF992F0E}" type="datetime1">
              <a:rPr lang="en-US" smtClean="0"/>
              <a:pPr/>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1578305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01AA4-F41F-49BC-B5CE-2B6F90E1CCA9}" type="datetime1">
              <a:rPr lang="en-US" smtClean="0"/>
              <a:pPr/>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16702911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480CEDE-F2EB-4676-9A3C-A6479A079E75}" type="datetime1">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15993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38CED91D-24A6-42AC-89CB-8D5E66498D71}" type="datetime1">
              <a:rPr lang="en-US" smtClean="0"/>
              <a:pPr/>
              <a:t>2/24/2024</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9FC7E73B-E7C9-44C2-91FD-1BF83928ABA2}" type="slidenum">
              <a:rPr lang="en-US" smtClean="0"/>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76701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65D2C-156B-47C8-95DC-C053D96CFA2F}"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spTree>
    <p:extLst>
      <p:ext uri="{BB962C8B-B14F-4D97-AF65-F5344CB8AC3E}">
        <p14:creationId xmlns:p14="http://schemas.microsoft.com/office/powerpoint/2010/main" val="9877697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5F5FC-499B-4C54-9DC5-0D8588BEB8E9}" type="datetime1">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7E73B-E7C9-44C2-91FD-1BF83928ABA2}" type="slidenum">
              <a:rPr lang="en-US" smtClean="0"/>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8827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4.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8.jp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F1C90B8-99E4-4A33-B847-3712C3AE2F83}" type="datetime1">
              <a:rPr lang="en-US" smtClean="0"/>
              <a:pPr/>
              <a:t>2/24/2024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FC7E73B-E7C9-44C2-91FD-1BF83928AB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576256-8AB9-4A80-8B1E-60BD20043240}" type="datetime1">
              <a:rPr lang="en-US" smtClean="0"/>
              <a:pPr/>
              <a:t>2/24/2024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7E73B-E7C9-44C2-91FD-1BF83928AB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1C90B8-99E4-4A33-B847-3712C3AE2F83}" type="datetime1">
              <a:rPr lang="en-US" smtClean="0"/>
              <a:pPr/>
              <a:t>2/24/2024</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C7E73B-E7C9-44C2-91FD-1BF83928ABA2}" type="slidenum">
              <a:rPr lang="en-US" smtClean="0"/>
              <a:pPr/>
              <a:t>‹#›</a:t>
            </a:fld>
            <a:endParaRPr lang="en-US"/>
          </a:p>
        </p:txBody>
      </p:sp>
    </p:spTree>
    <p:extLst>
      <p:ext uri="{BB962C8B-B14F-4D97-AF65-F5344CB8AC3E}">
        <p14:creationId xmlns:p14="http://schemas.microsoft.com/office/powerpoint/2010/main" val="20712208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F1C90B8-99E4-4A33-B847-3712C3AE2F83}" type="datetime1">
              <a:rPr lang="en-US" smtClean="0"/>
              <a:pPr/>
              <a:t>2/24/2024</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9FC7E73B-E7C9-44C2-91FD-1BF83928ABA2}" type="slidenum">
              <a:rPr lang="en-US" smtClean="0"/>
              <a:pPr/>
              <a:t>‹#›</a:t>
            </a:fld>
            <a:endParaRPr lang="en-US"/>
          </a:p>
        </p:txBody>
      </p:sp>
    </p:spTree>
    <p:extLst>
      <p:ext uri="{BB962C8B-B14F-4D97-AF65-F5344CB8AC3E}">
        <p14:creationId xmlns:p14="http://schemas.microsoft.com/office/powerpoint/2010/main" val="325952840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4.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oleObject" Target="../embeddings/oleObject4.bin"/><Relationship Id="rId4" Type="http://schemas.openxmlformats.org/officeDocument/2006/relationships/slide" Target="slide50.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wmf"/><Relationship Id="rId7" Type="http://schemas.openxmlformats.org/officeDocument/2006/relationships/image" Target="../media/image23.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7.bin"/><Relationship Id="rId1" Type="http://schemas.openxmlformats.org/officeDocument/2006/relationships/slideLayout" Target="../slideLayouts/slideLayout2.xml"/><Relationship Id="rId5" Type="http://schemas.openxmlformats.org/officeDocument/2006/relationships/image" Target="../media/image26.w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29.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oleObject" Target="../embeddings/oleObject11.bin"/><Relationship Id="rId5" Type="http://schemas.openxmlformats.org/officeDocument/2006/relationships/image" Target="../media/image28.wmf"/><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oleObject" Target="../embeddings/oleObject12.bin"/><Relationship Id="rId1" Type="http://schemas.openxmlformats.org/officeDocument/2006/relationships/slideLayout" Target="../slideLayouts/slideLayout2.xml"/><Relationship Id="rId5" Type="http://schemas.openxmlformats.org/officeDocument/2006/relationships/image" Target="../media/image31.wmf"/><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37.wmf"/><Relationship Id="rId3" Type="http://schemas.openxmlformats.org/officeDocument/2006/relationships/image" Target="../media/image32.wmf"/><Relationship Id="rId7" Type="http://schemas.openxmlformats.org/officeDocument/2006/relationships/image" Target="../media/image34.wmf"/><Relationship Id="rId12" Type="http://schemas.openxmlformats.org/officeDocument/2006/relationships/oleObject" Target="../embeddings/oleObject19.bin"/><Relationship Id="rId17" Type="http://schemas.openxmlformats.org/officeDocument/2006/relationships/image" Target="../media/image39.wmf"/><Relationship Id="rId2" Type="http://schemas.openxmlformats.org/officeDocument/2006/relationships/oleObject" Target="../embeddings/oleObject14.bin"/><Relationship Id="rId16" Type="http://schemas.openxmlformats.org/officeDocument/2006/relationships/oleObject" Target="../embeddings/oleObject21.bin"/><Relationship Id="rId1" Type="http://schemas.openxmlformats.org/officeDocument/2006/relationships/slideLayout" Target="../slideLayouts/slideLayout2.xml"/><Relationship Id="rId6" Type="http://schemas.openxmlformats.org/officeDocument/2006/relationships/oleObject" Target="../embeddings/oleObject16.bin"/><Relationship Id="rId11" Type="http://schemas.openxmlformats.org/officeDocument/2006/relationships/image" Target="../media/image36.wmf"/><Relationship Id="rId5" Type="http://schemas.openxmlformats.org/officeDocument/2006/relationships/image" Target="../media/image33.wmf"/><Relationship Id="rId15" Type="http://schemas.openxmlformats.org/officeDocument/2006/relationships/image" Target="../media/image38.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35.wmf"/><Relationship Id="rId14" Type="http://schemas.openxmlformats.org/officeDocument/2006/relationships/oleObject" Target="../embeddings/oleObject20.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45.wmf"/><Relationship Id="rId3" Type="http://schemas.openxmlformats.org/officeDocument/2006/relationships/image" Target="../media/image40.wmf"/><Relationship Id="rId7" Type="http://schemas.openxmlformats.org/officeDocument/2006/relationships/image" Target="../media/image42.wmf"/><Relationship Id="rId12" Type="http://schemas.openxmlformats.org/officeDocument/2006/relationships/oleObject" Target="../embeddings/oleObject27.bin"/><Relationship Id="rId2" Type="http://schemas.openxmlformats.org/officeDocument/2006/relationships/oleObject" Target="../embeddings/oleObject22.bin"/><Relationship Id="rId1" Type="http://schemas.openxmlformats.org/officeDocument/2006/relationships/slideLayout" Target="../slideLayouts/slideLayout2.xml"/><Relationship Id="rId6" Type="http://schemas.openxmlformats.org/officeDocument/2006/relationships/oleObject" Target="../embeddings/oleObject24.bin"/><Relationship Id="rId11" Type="http://schemas.openxmlformats.org/officeDocument/2006/relationships/image" Target="../media/image44.wmf"/><Relationship Id="rId5" Type="http://schemas.openxmlformats.org/officeDocument/2006/relationships/image" Target="../media/image41.wmf"/><Relationship Id="rId10" Type="http://schemas.openxmlformats.org/officeDocument/2006/relationships/oleObject" Target="../embeddings/oleObject26.bin"/><Relationship Id="rId4" Type="http://schemas.openxmlformats.org/officeDocument/2006/relationships/oleObject" Target="../embeddings/oleObject23.bin"/><Relationship Id="rId9" Type="http://schemas.openxmlformats.org/officeDocument/2006/relationships/image" Target="../media/image43.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slide" Target="slide5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oleObject" Target="../embeddings/oleObject28.bin"/><Relationship Id="rId1" Type="http://schemas.openxmlformats.org/officeDocument/2006/relationships/slideLayout" Target="../slideLayouts/slideLayout2.xml"/><Relationship Id="rId5" Type="http://schemas.openxmlformats.org/officeDocument/2006/relationships/image" Target="../media/image47.wmf"/><Relationship Id="rId4" Type="http://schemas.openxmlformats.org/officeDocument/2006/relationships/oleObject" Target="../embeddings/oleObject29.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hyperlink" Target="https://heyzine.com/flip-book/8e6e5efb2d.html" TargetMode="External"/><Relationship Id="rId2" Type="http://schemas.openxmlformats.org/officeDocument/2006/relationships/image" Target="../media/image49.jpeg"/><Relationship Id="rId1" Type="http://schemas.openxmlformats.org/officeDocument/2006/relationships/slideLayout" Target="../slideLayouts/slideLayout41.xml"/><Relationship Id="rId5" Type="http://schemas.openxmlformats.org/officeDocument/2006/relationships/hyperlink" Target="mailto:vermajprakash@gmail.com" TargetMode="External"/><Relationship Id="rId4" Type="http://schemas.openxmlformats.org/officeDocument/2006/relationships/slide" Target="slide19.xml"/></Relationships>
</file>

<file path=ppt/slides/_rels/slide51.xml.rels><?xml version="1.0" encoding="UTF-8" standalone="yes"?>
<Relationships xmlns="http://schemas.openxmlformats.org/package/2006/relationships"><Relationship Id="rId3" Type="http://schemas.openxmlformats.org/officeDocument/2006/relationships/hyperlink" Target="https://heyzine.com/flip-book/99a19e14c4.html" TargetMode="External"/><Relationship Id="rId2" Type="http://schemas.openxmlformats.org/officeDocument/2006/relationships/image" Target="../media/image50.jpeg"/><Relationship Id="rId1" Type="http://schemas.openxmlformats.org/officeDocument/2006/relationships/slideLayout" Target="../slideLayouts/slideLayout41.xml"/><Relationship Id="rId5" Type="http://schemas.openxmlformats.org/officeDocument/2006/relationships/hyperlink" Target="mailto:vermajprakash@gmail.com" TargetMode="External"/><Relationship Id="rId4" Type="http://schemas.openxmlformats.org/officeDocument/2006/relationships/slide" Target="slide16.xml"/></Relationships>
</file>

<file path=ppt/slides/_rels/slide52.xml.rels><?xml version="1.0" encoding="UTF-8" standalone="yes"?>
<Relationships xmlns="http://schemas.openxmlformats.org/package/2006/relationships"><Relationship Id="rId3" Type="http://schemas.openxmlformats.org/officeDocument/2006/relationships/hyperlink" Target="https://heyzine.com/flip-book/b0dc46d49e.html" TargetMode="External"/><Relationship Id="rId2" Type="http://schemas.openxmlformats.org/officeDocument/2006/relationships/image" Target="../media/image51.jpeg"/><Relationship Id="rId1" Type="http://schemas.openxmlformats.org/officeDocument/2006/relationships/slideLayout" Target="../slideLayouts/slideLayout41.xml"/><Relationship Id="rId5" Type="http://schemas.openxmlformats.org/officeDocument/2006/relationships/hyperlink" Target="mailto:vermajprakash@gmail.com" TargetMode="External"/><Relationship Id="rId4" Type="http://schemas.openxmlformats.org/officeDocument/2006/relationships/slide" Target="slide36.xml"/></Relationships>
</file>

<file path=ppt/slides/_rels/slide53.xml.rels><?xml version="1.0" encoding="UTF-8" standalone="yes"?>
<Relationships xmlns="http://schemas.openxmlformats.org/package/2006/relationships"><Relationship Id="rId3" Type="http://schemas.openxmlformats.org/officeDocument/2006/relationships/hyperlink" Target="https://heyzine.com/flip-book/8b4c069be6.html" TargetMode="External"/><Relationship Id="rId2" Type="http://schemas.openxmlformats.org/officeDocument/2006/relationships/image" Target="../media/image52.jpeg"/><Relationship Id="rId1" Type="http://schemas.openxmlformats.org/officeDocument/2006/relationships/slideLayout" Target="../slideLayouts/slideLayout41.xml"/><Relationship Id="rId5" Type="http://schemas.openxmlformats.org/officeDocument/2006/relationships/hyperlink" Target="mailto:vermajprakash@gmail.com" TargetMode="External"/><Relationship Id="rId4" Type="http://schemas.openxmlformats.org/officeDocument/2006/relationships/slide" Target="slide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76200" y="206375"/>
            <a:ext cx="8839200" cy="1470025"/>
          </a:xfrm>
        </p:spPr>
        <p:txBody>
          <a:bodyPr>
            <a:normAutofit/>
          </a:bodyPr>
          <a:lstStyle/>
          <a:p>
            <a:pPr algn="ctr"/>
            <a:r>
              <a:rPr lang="en-US" sz="4400" dirty="0"/>
              <a:t>Writing a Good Research Paper</a:t>
            </a:r>
            <a:br>
              <a:rPr lang="en-US" sz="4200" dirty="0"/>
            </a:br>
            <a:r>
              <a:rPr lang="en-US" sz="4200" dirty="0"/>
              <a:t>                         </a:t>
            </a:r>
            <a:r>
              <a:rPr lang="en-US" sz="4200" dirty="0">
                <a:solidFill>
                  <a:srgbClr val="FFFF00"/>
                </a:solidFill>
              </a:rPr>
              <a:t>- </a:t>
            </a:r>
            <a:r>
              <a:rPr lang="en-US" sz="3600" dirty="0">
                <a:solidFill>
                  <a:srgbClr val="FFFF00"/>
                </a:solidFill>
              </a:rPr>
              <a:t>Reviewer’s Perspective</a:t>
            </a:r>
          </a:p>
        </p:txBody>
      </p:sp>
      <p:sp>
        <p:nvSpPr>
          <p:cNvPr id="6" name="Text Box 12"/>
          <p:cNvSpPr txBox="1">
            <a:spLocks noChangeArrowheads="1"/>
          </p:cNvSpPr>
          <p:nvPr/>
        </p:nvSpPr>
        <p:spPr bwMode="auto">
          <a:xfrm>
            <a:off x="1752600" y="3893266"/>
            <a:ext cx="5943600" cy="2714589"/>
          </a:xfrm>
          <a:prstGeom prst="rect">
            <a:avLst/>
          </a:prstGeom>
          <a:noFill/>
          <a:ln w="9525">
            <a:noFill/>
            <a:miter lim="800000"/>
            <a:headEnd/>
            <a:tailEnd/>
          </a:ln>
        </p:spPr>
        <p:txBody>
          <a:bodyPr>
            <a:spAutoFit/>
          </a:bodyPr>
          <a:lstStyle/>
          <a:p>
            <a:pPr algn="ctr"/>
            <a:endParaRPr lang="en-US" sz="1100" dirty="0"/>
          </a:p>
          <a:p>
            <a:pPr algn="ctr">
              <a:spcBef>
                <a:spcPct val="20000"/>
              </a:spcBef>
            </a:pPr>
            <a:r>
              <a:rPr kumimoji="1" lang="en-US" b="1" dirty="0"/>
              <a:t>Prof</a:t>
            </a:r>
            <a:r>
              <a:rPr kumimoji="1" lang="en-US" sz="1800" b="1" dirty="0"/>
              <a:t>. J. P. Verma</a:t>
            </a:r>
          </a:p>
          <a:p>
            <a:pPr algn="ctr">
              <a:spcBef>
                <a:spcPct val="20000"/>
              </a:spcBef>
            </a:pPr>
            <a:r>
              <a:rPr kumimoji="1" lang="en-US" sz="1200" dirty="0"/>
              <a:t>M.Sc. (Statistics), PhD, MA(Psychology), Masters(Computer Application)</a:t>
            </a:r>
          </a:p>
          <a:p>
            <a:pPr algn="ctr">
              <a:spcBef>
                <a:spcPct val="20000"/>
              </a:spcBef>
            </a:pPr>
            <a:r>
              <a:rPr kumimoji="1" lang="en-US" sz="1600" b="1" dirty="0"/>
              <a:t>Vice Chancellor</a:t>
            </a:r>
          </a:p>
          <a:p>
            <a:pPr algn="ctr">
              <a:spcBef>
                <a:spcPct val="20000"/>
              </a:spcBef>
            </a:pPr>
            <a:endParaRPr kumimoji="1" lang="en-US" sz="1600" dirty="0"/>
          </a:p>
          <a:p>
            <a:pPr algn="ctr"/>
            <a:r>
              <a:rPr kumimoji="1" lang="en-US" sz="1600" dirty="0"/>
              <a:t>Sri </a:t>
            </a:r>
            <a:r>
              <a:rPr kumimoji="1" lang="en-US" sz="1600" dirty="0" err="1"/>
              <a:t>Sri</a:t>
            </a:r>
            <a:r>
              <a:rPr kumimoji="1" lang="en-US" sz="1600" dirty="0"/>
              <a:t> </a:t>
            </a:r>
            <a:r>
              <a:rPr kumimoji="1" lang="en-US" sz="1600" dirty="0" err="1"/>
              <a:t>Aniruddhadeva</a:t>
            </a:r>
            <a:r>
              <a:rPr kumimoji="1" lang="en-US" sz="1600" dirty="0"/>
              <a:t> Sports University</a:t>
            </a:r>
          </a:p>
          <a:p>
            <a:pPr algn="ctr"/>
            <a:r>
              <a:rPr kumimoji="1" lang="en-US" sz="1600" dirty="0"/>
              <a:t>(A State University of Govt. of Assam)</a:t>
            </a:r>
          </a:p>
          <a:p>
            <a:pPr algn="ctr"/>
            <a:r>
              <a:rPr kumimoji="1" lang="en-US" sz="1600" dirty="0" err="1"/>
              <a:t>Chabua</a:t>
            </a:r>
            <a:r>
              <a:rPr kumimoji="1" lang="en-US" sz="1600" dirty="0"/>
              <a:t>, Dibrugarh, Assam</a:t>
            </a:r>
          </a:p>
          <a:p>
            <a:pPr algn="ctr">
              <a:spcBef>
                <a:spcPts val="600"/>
              </a:spcBef>
            </a:pPr>
            <a:r>
              <a:rPr kumimoji="1" lang="en-US" sz="1600" b="1" dirty="0"/>
              <a:t>Email: vermajprakash@gmail.com</a:t>
            </a:r>
          </a:p>
          <a:p>
            <a:pPr algn="ctr"/>
            <a:r>
              <a:rPr kumimoji="1" lang="en-US" sz="1600" b="1" dirty="0"/>
              <a:t>web: jpverma.org</a:t>
            </a:r>
            <a:endParaRPr lang="en-US" sz="1600" b="1" dirty="0"/>
          </a:p>
        </p:txBody>
      </p:sp>
      <p:sp>
        <p:nvSpPr>
          <p:cNvPr id="7" name="Slide Number Placeholder 6"/>
          <p:cNvSpPr>
            <a:spLocks noGrp="1"/>
          </p:cNvSpPr>
          <p:nvPr>
            <p:ph type="sldNum" sz="quarter" idx="12"/>
          </p:nvPr>
        </p:nvSpPr>
        <p:spPr/>
        <p:txBody>
          <a:bodyPr/>
          <a:lstStyle/>
          <a:p>
            <a:fld id="{9FC7E73B-E7C9-44C2-91FD-1BF83928ABA2}" type="slidenum">
              <a:rPr lang="en-US" smtClean="0"/>
              <a:pPr/>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Research Objectives</a:t>
            </a:r>
          </a:p>
        </p:txBody>
      </p:sp>
      <p:sp>
        <p:nvSpPr>
          <p:cNvPr id="4" name="TextBox 3"/>
          <p:cNvSpPr txBox="1"/>
          <p:nvPr/>
        </p:nvSpPr>
        <p:spPr>
          <a:xfrm>
            <a:off x="1676400" y="2819400"/>
            <a:ext cx="6248400" cy="1846659"/>
          </a:xfrm>
          <a:prstGeom prst="rect">
            <a:avLst/>
          </a:prstGeom>
          <a:noFill/>
        </p:spPr>
        <p:txBody>
          <a:bodyPr wrap="square" rtlCol="0">
            <a:spAutoFit/>
          </a:bodyPr>
          <a:lstStyle/>
          <a:p>
            <a:endParaRPr lang="en-US" sz="2400" dirty="0">
              <a:solidFill>
                <a:srgbClr val="002060"/>
              </a:solidFill>
            </a:endParaRPr>
          </a:p>
          <a:p>
            <a:pPr>
              <a:buFont typeface="Wingdings" pitchFamily="2" charset="2"/>
              <a:buChar char="Ø"/>
            </a:pPr>
            <a:r>
              <a:rPr lang="en-US" sz="2400" dirty="0">
                <a:solidFill>
                  <a:srgbClr val="002060"/>
                </a:solidFill>
              </a:rPr>
              <a:t>To develop a theory through inductive logic</a:t>
            </a:r>
          </a:p>
          <a:p>
            <a:pPr>
              <a:buFont typeface="Wingdings" pitchFamily="2" charset="2"/>
              <a:buChar char="Ø"/>
            </a:pPr>
            <a:endParaRPr lang="en-US" sz="2400" dirty="0">
              <a:solidFill>
                <a:srgbClr val="002060"/>
              </a:solidFill>
            </a:endParaRPr>
          </a:p>
          <a:p>
            <a:pPr>
              <a:buFont typeface="Wingdings" pitchFamily="2" charset="2"/>
              <a:buChar char="Ø"/>
            </a:pPr>
            <a:r>
              <a:rPr lang="en-US" sz="2400" dirty="0">
                <a:solidFill>
                  <a:srgbClr val="002060"/>
                </a:solidFill>
              </a:rPr>
              <a:t>To test a theory through deductive logic</a:t>
            </a:r>
          </a:p>
          <a:p>
            <a:endParaRPr lang="en-US" dirty="0">
              <a:solidFill>
                <a:srgbClr val="002060"/>
              </a:solidFill>
            </a:endParaRPr>
          </a:p>
        </p:txBody>
      </p:sp>
      <p:sp>
        <p:nvSpPr>
          <p:cNvPr id="5" name="Slide Number Placeholder 4"/>
          <p:cNvSpPr>
            <a:spLocks noGrp="1"/>
          </p:cNvSpPr>
          <p:nvPr>
            <p:ph type="sldNum" sz="quarter" idx="12"/>
          </p:nvPr>
        </p:nvSpPr>
        <p:spPr/>
        <p:txBody>
          <a:bodyPr/>
          <a:lstStyle/>
          <a:p>
            <a:fld id="{037C7FB2-55C6-45F6-A11B-3A57BCCC4939}"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FC7E73B-E7C9-44C2-91FD-1BF83928ABA2}" type="slidenum">
              <a:rPr lang="en-US" smtClean="0"/>
              <a:pPr/>
              <a:t>3</a:t>
            </a:fld>
            <a:endParaRPr lang="en-US"/>
          </a:p>
        </p:txBody>
      </p:sp>
      <p:sp>
        <p:nvSpPr>
          <p:cNvPr id="5" name="TextBox 4"/>
          <p:cNvSpPr txBox="1"/>
          <p:nvPr/>
        </p:nvSpPr>
        <p:spPr>
          <a:xfrm>
            <a:off x="838200" y="3648432"/>
            <a:ext cx="7467600" cy="1938992"/>
          </a:xfrm>
          <a:prstGeom prst="rect">
            <a:avLst/>
          </a:prstGeom>
          <a:noFill/>
        </p:spPr>
        <p:txBody>
          <a:bodyPr wrap="square" rtlCol="0">
            <a:spAutoFit/>
          </a:bodyPr>
          <a:lstStyle/>
          <a:p>
            <a:pPr marL="347663" indent="-347663" algn="just">
              <a:buFont typeface="Wingdings" pitchFamily="2" charset="2"/>
              <a:buChar char="Ø"/>
            </a:pPr>
            <a:r>
              <a:rPr lang="en-US" sz="2000" dirty="0">
                <a:solidFill>
                  <a:srgbClr val="002060"/>
                </a:solidFill>
              </a:rPr>
              <a:t>If number of patients starts arriving more in numbers in the health centre their must be a outbreak of some disease </a:t>
            </a:r>
          </a:p>
          <a:p>
            <a:pPr marL="347663" indent="-347663" algn="just"/>
            <a:endParaRPr lang="en-US" sz="2000" dirty="0">
              <a:solidFill>
                <a:srgbClr val="002060"/>
              </a:solidFill>
            </a:endParaRPr>
          </a:p>
          <a:p>
            <a:pPr marL="347663" indent="-347663" algn="just">
              <a:buFont typeface="Wingdings" pitchFamily="2" charset="2"/>
              <a:buChar char="Ø"/>
            </a:pPr>
            <a:r>
              <a:rPr lang="en-US" sz="2000" dirty="0">
                <a:solidFill>
                  <a:srgbClr val="002060"/>
                </a:solidFill>
              </a:rPr>
              <a:t>If most of the sports persons are medal winners from a particular university their training program may be superior than the other universities. </a:t>
            </a:r>
            <a:endParaRPr lang="en-US" dirty="0">
              <a:solidFill>
                <a:srgbClr val="002060"/>
              </a:solidFill>
            </a:endParaRPr>
          </a:p>
        </p:txBody>
      </p:sp>
      <p:sp>
        <p:nvSpPr>
          <p:cNvPr id="6" name="Title 1"/>
          <p:cNvSpPr>
            <a:spLocks noGrp="1"/>
          </p:cNvSpPr>
          <p:nvPr>
            <p:ph type="title"/>
          </p:nvPr>
        </p:nvSpPr>
        <p:spPr>
          <a:xfrm>
            <a:off x="457200" y="0"/>
            <a:ext cx="8229600" cy="1143000"/>
          </a:xfrm>
        </p:spPr>
        <p:txBody>
          <a:bodyPr/>
          <a:lstStyle/>
          <a:p>
            <a:r>
              <a:rPr lang="en-US" dirty="0"/>
              <a:t>How theories are developed?</a:t>
            </a:r>
          </a:p>
        </p:txBody>
      </p:sp>
      <p:sp>
        <p:nvSpPr>
          <p:cNvPr id="7" name="TextBox 6"/>
          <p:cNvSpPr txBox="1"/>
          <p:nvPr/>
        </p:nvSpPr>
        <p:spPr>
          <a:xfrm>
            <a:off x="2438400" y="2286000"/>
            <a:ext cx="4038600" cy="738664"/>
          </a:xfrm>
          <a:prstGeom prst="rect">
            <a:avLst/>
          </a:prstGeom>
          <a:noFill/>
        </p:spPr>
        <p:txBody>
          <a:bodyPr wrap="square" rtlCol="0">
            <a:spAutoFit/>
          </a:bodyPr>
          <a:lstStyle/>
          <a:p>
            <a:r>
              <a:rPr lang="en-US" sz="2400" b="1" dirty="0">
                <a:solidFill>
                  <a:srgbClr val="002060"/>
                </a:solidFill>
              </a:rPr>
              <a:t>By observing a phenomenon</a:t>
            </a:r>
          </a:p>
          <a:p>
            <a:endParaRPr lang="en-US" dirty="0"/>
          </a:p>
        </p:txBody>
      </p:sp>
      <p:sp>
        <p:nvSpPr>
          <p:cNvPr id="8" name="TextBox 7"/>
          <p:cNvSpPr txBox="1"/>
          <p:nvPr/>
        </p:nvSpPr>
        <p:spPr>
          <a:xfrm>
            <a:off x="838200" y="3124200"/>
            <a:ext cx="1752600" cy="461665"/>
          </a:xfrm>
          <a:prstGeom prst="rect">
            <a:avLst/>
          </a:prstGeom>
          <a:noFill/>
        </p:spPr>
        <p:txBody>
          <a:bodyPr wrap="square" rtlCol="0">
            <a:spAutoFit/>
          </a:bodyPr>
          <a:lstStyle/>
          <a:p>
            <a:r>
              <a:rPr lang="en-US" sz="2400" b="1" dirty="0">
                <a:solidFill>
                  <a:srgbClr val="002060"/>
                </a:solidFill>
              </a:rPr>
              <a:t>Example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4029670"/>
            <a:ext cx="7467600" cy="984885"/>
          </a:xfrm>
          <a:prstGeom prst="rect">
            <a:avLst/>
          </a:prstGeom>
          <a:noFill/>
        </p:spPr>
        <p:txBody>
          <a:bodyPr wrap="square" rtlCol="0">
            <a:spAutoFit/>
          </a:bodyPr>
          <a:lstStyle/>
          <a:p>
            <a:pPr algn="ctr"/>
            <a:r>
              <a:rPr lang="en-US" sz="2000" dirty="0">
                <a:solidFill>
                  <a:srgbClr val="002060"/>
                </a:solidFill>
              </a:rPr>
              <a:t>The exercise intensity with 65% maximum heart rate may </a:t>
            </a:r>
          </a:p>
          <a:p>
            <a:pPr algn="ctr"/>
            <a:r>
              <a:rPr lang="en-US" sz="2000" dirty="0">
                <a:solidFill>
                  <a:srgbClr val="002060"/>
                </a:solidFill>
              </a:rPr>
              <a:t>improve the cardio- respiratory endurance significantly. </a:t>
            </a:r>
          </a:p>
          <a:p>
            <a:pPr algn="ctr"/>
            <a:endParaRPr lang="en-US" dirty="0">
              <a:solidFill>
                <a:srgbClr val="002060"/>
              </a:solidFill>
            </a:endParaRPr>
          </a:p>
        </p:txBody>
      </p:sp>
      <p:sp>
        <p:nvSpPr>
          <p:cNvPr id="5" name="Title 1"/>
          <p:cNvSpPr>
            <a:spLocks noGrp="1"/>
          </p:cNvSpPr>
          <p:nvPr>
            <p:ph type="title"/>
          </p:nvPr>
        </p:nvSpPr>
        <p:spPr>
          <a:xfrm>
            <a:off x="457200" y="0"/>
            <a:ext cx="8229600" cy="1143000"/>
          </a:xfrm>
        </p:spPr>
        <p:txBody>
          <a:bodyPr/>
          <a:lstStyle/>
          <a:p>
            <a:r>
              <a:rPr lang="en-US" dirty="0"/>
              <a:t>How Theories are tested ?</a:t>
            </a:r>
          </a:p>
        </p:txBody>
      </p:sp>
      <p:sp>
        <p:nvSpPr>
          <p:cNvPr id="6" name="TextBox 5"/>
          <p:cNvSpPr txBox="1"/>
          <p:nvPr/>
        </p:nvSpPr>
        <p:spPr>
          <a:xfrm>
            <a:off x="2895600" y="2385536"/>
            <a:ext cx="3581400" cy="738664"/>
          </a:xfrm>
          <a:prstGeom prst="rect">
            <a:avLst/>
          </a:prstGeom>
          <a:noFill/>
        </p:spPr>
        <p:txBody>
          <a:bodyPr wrap="square" rtlCol="0">
            <a:spAutoFit/>
          </a:bodyPr>
          <a:lstStyle/>
          <a:p>
            <a:r>
              <a:rPr lang="en-US" sz="2400" b="1" dirty="0">
                <a:solidFill>
                  <a:srgbClr val="002060"/>
                </a:solidFill>
              </a:rPr>
              <a:t>By means of Hypothesis</a:t>
            </a:r>
          </a:p>
          <a:p>
            <a:endParaRPr lang="en-US" dirty="0"/>
          </a:p>
        </p:txBody>
      </p:sp>
      <p:sp>
        <p:nvSpPr>
          <p:cNvPr id="7" name="TextBox 6"/>
          <p:cNvSpPr txBox="1"/>
          <p:nvPr/>
        </p:nvSpPr>
        <p:spPr>
          <a:xfrm>
            <a:off x="762000" y="3581400"/>
            <a:ext cx="1600200" cy="461665"/>
          </a:xfrm>
          <a:prstGeom prst="rect">
            <a:avLst/>
          </a:prstGeom>
          <a:noFill/>
        </p:spPr>
        <p:txBody>
          <a:bodyPr wrap="square" rtlCol="0">
            <a:spAutoFit/>
          </a:bodyPr>
          <a:lstStyle/>
          <a:p>
            <a:r>
              <a:rPr lang="en-US" sz="2400" b="1" dirty="0">
                <a:solidFill>
                  <a:srgbClr val="002060"/>
                </a:solidFill>
              </a:rPr>
              <a:t>Example</a:t>
            </a:r>
          </a:p>
        </p:txBody>
      </p:sp>
      <p:sp>
        <p:nvSpPr>
          <p:cNvPr id="8" name="Slide Number Placeholder 7"/>
          <p:cNvSpPr>
            <a:spLocks noGrp="1"/>
          </p:cNvSpPr>
          <p:nvPr>
            <p:ph type="sldNum" sz="quarter" idx="12"/>
          </p:nvPr>
        </p:nvSpPr>
        <p:spPr/>
        <p:txBody>
          <a:bodyPr/>
          <a:lstStyle/>
          <a:p>
            <a:fld id="{037C7FB2-55C6-45F6-A11B-3A57BCCC4939}"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155448"/>
            <a:ext cx="7924800" cy="1252728"/>
          </a:xfrm>
        </p:spPr>
        <p:txBody>
          <a:bodyPr>
            <a:normAutofit fontScale="90000"/>
          </a:bodyPr>
          <a:lstStyle/>
          <a:p>
            <a:r>
              <a:rPr lang="en-US" dirty="0"/>
              <a:t>Objective and Research Questions</a:t>
            </a:r>
          </a:p>
        </p:txBody>
      </p:sp>
      <p:sp>
        <p:nvSpPr>
          <p:cNvPr id="5" name="TextBox 4"/>
          <p:cNvSpPr txBox="1"/>
          <p:nvPr/>
        </p:nvSpPr>
        <p:spPr>
          <a:xfrm>
            <a:off x="1295400" y="2416314"/>
            <a:ext cx="1600200" cy="461665"/>
          </a:xfrm>
          <a:prstGeom prst="rect">
            <a:avLst/>
          </a:prstGeom>
          <a:noFill/>
        </p:spPr>
        <p:txBody>
          <a:bodyPr wrap="square" rtlCol="0">
            <a:spAutoFit/>
          </a:bodyPr>
          <a:lstStyle/>
          <a:p>
            <a:r>
              <a:rPr lang="en-US" sz="2400" b="1" dirty="0">
                <a:solidFill>
                  <a:srgbClr val="C00000"/>
                </a:solidFill>
              </a:rPr>
              <a:t>Objective</a:t>
            </a:r>
          </a:p>
        </p:txBody>
      </p:sp>
      <p:sp>
        <p:nvSpPr>
          <p:cNvPr id="6" name="TextBox 5"/>
          <p:cNvSpPr txBox="1"/>
          <p:nvPr/>
        </p:nvSpPr>
        <p:spPr>
          <a:xfrm>
            <a:off x="1600200" y="2797314"/>
            <a:ext cx="3048000" cy="400110"/>
          </a:xfrm>
          <a:prstGeom prst="rect">
            <a:avLst/>
          </a:prstGeom>
          <a:noFill/>
        </p:spPr>
        <p:txBody>
          <a:bodyPr wrap="square" rtlCol="0">
            <a:spAutoFit/>
          </a:bodyPr>
          <a:lstStyle/>
          <a:p>
            <a:r>
              <a:rPr lang="en-US" sz="2000" b="1" dirty="0">
                <a:solidFill>
                  <a:srgbClr val="002060"/>
                </a:solidFill>
              </a:rPr>
              <a:t>Broader Theme of Paper</a:t>
            </a:r>
          </a:p>
        </p:txBody>
      </p:sp>
      <p:sp>
        <p:nvSpPr>
          <p:cNvPr id="7" name="TextBox 6"/>
          <p:cNvSpPr txBox="1"/>
          <p:nvPr/>
        </p:nvSpPr>
        <p:spPr>
          <a:xfrm>
            <a:off x="1295400" y="3528536"/>
            <a:ext cx="2895600" cy="461665"/>
          </a:xfrm>
          <a:prstGeom prst="rect">
            <a:avLst/>
          </a:prstGeom>
          <a:noFill/>
        </p:spPr>
        <p:txBody>
          <a:bodyPr wrap="square" rtlCol="0">
            <a:spAutoFit/>
          </a:bodyPr>
          <a:lstStyle/>
          <a:p>
            <a:r>
              <a:rPr lang="en-US" sz="2400" b="1" dirty="0">
                <a:solidFill>
                  <a:srgbClr val="C00000"/>
                </a:solidFill>
              </a:rPr>
              <a:t>Research Questions:</a:t>
            </a:r>
          </a:p>
        </p:txBody>
      </p:sp>
      <p:sp>
        <p:nvSpPr>
          <p:cNvPr id="8" name="TextBox 7"/>
          <p:cNvSpPr txBox="1"/>
          <p:nvPr/>
        </p:nvSpPr>
        <p:spPr>
          <a:xfrm>
            <a:off x="1600200" y="3940314"/>
            <a:ext cx="5638800" cy="707886"/>
          </a:xfrm>
          <a:prstGeom prst="rect">
            <a:avLst/>
          </a:prstGeom>
          <a:noFill/>
        </p:spPr>
        <p:txBody>
          <a:bodyPr wrap="square" rtlCol="0">
            <a:spAutoFit/>
          </a:bodyPr>
          <a:lstStyle/>
          <a:p>
            <a:pPr marL="344488" indent="-344488">
              <a:buFont typeface="Wingdings" pitchFamily="2" charset="2"/>
              <a:buChar char="Ø"/>
            </a:pPr>
            <a:r>
              <a:rPr lang="en-US" sz="2000" b="1" dirty="0">
                <a:solidFill>
                  <a:srgbClr val="002060"/>
                </a:solidFill>
              </a:rPr>
              <a:t>More specific</a:t>
            </a:r>
          </a:p>
          <a:p>
            <a:pPr marL="344488" indent="-344488">
              <a:buFont typeface="Wingdings" pitchFamily="2" charset="2"/>
              <a:buChar char="Ø"/>
            </a:pPr>
            <a:r>
              <a:rPr lang="en-US" sz="2000" b="1" dirty="0">
                <a:solidFill>
                  <a:srgbClr val="002060"/>
                </a:solidFill>
              </a:rPr>
              <a:t>Issues regarding which the answer is required</a:t>
            </a:r>
          </a:p>
        </p:txBody>
      </p:sp>
      <p:sp>
        <p:nvSpPr>
          <p:cNvPr id="9" name="Slide Number Placeholder 8"/>
          <p:cNvSpPr>
            <a:spLocks noGrp="1"/>
          </p:cNvSpPr>
          <p:nvPr>
            <p:ph type="sldNum" sz="quarter" idx="12"/>
          </p:nvPr>
        </p:nvSpPr>
        <p:spPr/>
        <p:txBody>
          <a:bodyPr/>
          <a:lstStyle/>
          <a:p>
            <a:fld id="{9FC7E73B-E7C9-44C2-91FD-1BF83928ABA2}"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FC7E73B-E7C9-44C2-91FD-1BF83928ABA2}" type="slidenum">
              <a:rPr lang="en-US" smtClean="0"/>
              <a:pPr/>
              <a:t>6</a:t>
            </a:fld>
            <a:endParaRPr lang="en-US"/>
          </a:p>
        </p:txBody>
      </p:sp>
      <p:sp>
        <p:nvSpPr>
          <p:cNvPr id="5" name="Title 1"/>
          <p:cNvSpPr>
            <a:spLocks noGrp="1"/>
          </p:cNvSpPr>
          <p:nvPr>
            <p:ph type="title"/>
          </p:nvPr>
        </p:nvSpPr>
        <p:spPr>
          <a:xfrm>
            <a:off x="1905000" y="155448"/>
            <a:ext cx="5715000" cy="1252728"/>
          </a:xfrm>
        </p:spPr>
        <p:txBody>
          <a:bodyPr/>
          <a:lstStyle/>
          <a:p>
            <a:r>
              <a:rPr lang="en-US" dirty="0"/>
              <a:t>Statistical Processes</a:t>
            </a:r>
          </a:p>
        </p:txBody>
      </p:sp>
      <p:sp>
        <p:nvSpPr>
          <p:cNvPr id="6" name="TextBox 5"/>
          <p:cNvSpPr txBox="1"/>
          <p:nvPr/>
        </p:nvSpPr>
        <p:spPr>
          <a:xfrm>
            <a:off x="2634342" y="1752600"/>
            <a:ext cx="3853542" cy="369332"/>
          </a:xfrm>
          <a:prstGeom prst="rect">
            <a:avLst/>
          </a:prstGeom>
          <a:noFill/>
        </p:spPr>
        <p:txBody>
          <a:bodyPr wrap="square" rtlCol="0">
            <a:spAutoFit/>
          </a:bodyPr>
          <a:lstStyle/>
          <a:p>
            <a:r>
              <a:rPr lang="en-US" b="1" dirty="0">
                <a:solidFill>
                  <a:srgbClr val="002060"/>
                </a:solidFill>
              </a:rPr>
              <a:t>Different methods of analyzing data </a:t>
            </a:r>
          </a:p>
        </p:txBody>
      </p:sp>
      <p:sp>
        <p:nvSpPr>
          <p:cNvPr id="7" name="Rectangle 6"/>
          <p:cNvSpPr/>
          <p:nvPr/>
        </p:nvSpPr>
        <p:spPr>
          <a:xfrm>
            <a:off x="3534228" y="2957286"/>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 of Processes</a:t>
            </a:r>
          </a:p>
        </p:txBody>
      </p:sp>
      <p:sp>
        <p:nvSpPr>
          <p:cNvPr id="8" name="Rounded Rectangle 7"/>
          <p:cNvSpPr/>
          <p:nvPr/>
        </p:nvSpPr>
        <p:spPr>
          <a:xfrm>
            <a:off x="304800" y="4786086"/>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Descriptive</a:t>
            </a:r>
          </a:p>
        </p:txBody>
      </p:sp>
      <p:sp>
        <p:nvSpPr>
          <p:cNvPr id="9" name="Rounded Rectangle 8"/>
          <p:cNvSpPr/>
          <p:nvPr/>
        </p:nvSpPr>
        <p:spPr>
          <a:xfrm>
            <a:off x="2057400" y="4800600"/>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Comparative</a:t>
            </a:r>
          </a:p>
        </p:txBody>
      </p:sp>
      <p:sp>
        <p:nvSpPr>
          <p:cNvPr id="10" name="Rounded Rectangle 9"/>
          <p:cNvSpPr/>
          <p:nvPr/>
        </p:nvSpPr>
        <p:spPr>
          <a:xfrm>
            <a:off x="5715000" y="4786086"/>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Inferential</a:t>
            </a:r>
          </a:p>
        </p:txBody>
      </p:sp>
      <p:sp>
        <p:nvSpPr>
          <p:cNvPr id="11" name="Rounded Rectangle 10"/>
          <p:cNvSpPr/>
          <p:nvPr/>
        </p:nvSpPr>
        <p:spPr>
          <a:xfrm>
            <a:off x="7467600" y="4800600"/>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Predictive</a:t>
            </a:r>
          </a:p>
        </p:txBody>
      </p:sp>
      <p:sp>
        <p:nvSpPr>
          <p:cNvPr id="12" name="Rounded Rectangle 11"/>
          <p:cNvSpPr/>
          <p:nvPr/>
        </p:nvSpPr>
        <p:spPr>
          <a:xfrm>
            <a:off x="3886200" y="4800600"/>
            <a:ext cx="1371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Relationship</a:t>
            </a:r>
          </a:p>
        </p:txBody>
      </p:sp>
      <p:cxnSp>
        <p:nvCxnSpPr>
          <p:cNvPr id="13" name="Straight Connector 12"/>
          <p:cNvCxnSpPr/>
          <p:nvPr/>
        </p:nvCxnSpPr>
        <p:spPr>
          <a:xfrm>
            <a:off x="990600" y="4252686"/>
            <a:ext cx="7162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745671" y="4512129"/>
            <a:ext cx="51888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2482963" y="4511335"/>
            <a:ext cx="51888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311763" y="4525849"/>
            <a:ext cx="51888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6140563" y="4511335"/>
            <a:ext cx="51888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893163" y="4511335"/>
            <a:ext cx="51888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4190206" y="3886200"/>
            <a:ext cx="762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155448"/>
            <a:ext cx="7924800" cy="1252728"/>
          </a:xfrm>
        </p:spPr>
        <p:txBody>
          <a:bodyPr>
            <a:normAutofit/>
          </a:bodyPr>
          <a:lstStyle/>
          <a:p>
            <a:r>
              <a:rPr lang="en-US" dirty="0"/>
              <a:t>Delimitations and Limitations</a:t>
            </a:r>
          </a:p>
        </p:txBody>
      </p:sp>
      <p:sp>
        <p:nvSpPr>
          <p:cNvPr id="5" name="TextBox 4"/>
          <p:cNvSpPr txBox="1"/>
          <p:nvPr/>
        </p:nvSpPr>
        <p:spPr>
          <a:xfrm>
            <a:off x="1295400" y="1905000"/>
            <a:ext cx="1981200" cy="461665"/>
          </a:xfrm>
          <a:prstGeom prst="rect">
            <a:avLst/>
          </a:prstGeom>
          <a:noFill/>
        </p:spPr>
        <p:txBody>
          <a:bodyPr wrap="square" rtlCol="0">
            <a:spAutoFit/>
          </a:bodyPr>
          <a:lstStyle/>
          <a:p>
            <a:r>
              <a:rPr lang="en-US" sz="2400" b="1" dirty="0">
                <a:solidFill>
                  <a:srgbClr val="C00000"/>
                </a:solidFill>
              </a:rPr>
              <a:t>Delimitations</a:t>
            </a:r>
          </a:p>
        </p:txBody>
      </p:sp>
      <p:sp>
        <p:nvSpPr>
          <p:cNvPr id="6" name="TextBox 5"/>
          <p:cNvSpPr txBox="1"/>
          <p:nvPr/>
        </p:nvSpPr>
        <p:spPr>
          <a:xfrm>
            <a:off x="1600200" y="2286000"/>
            <a:ext cx="5334000" cy="1323439"/>
          </a:xfrm>
          <a:prstGeom prst="rect">
            <a:avLst/>
          </a:prstGeom>
          <a:noFill/>
        </p:spPr>
        <p:txBody>
          <a:bodyPr wrap="square" rtlCol="0">
            <a:spAutoFit/>
          </a:bodyPr>
          <a:lstStyle/>
          <a:p>
            <a:pPr marL="344488" indent="-344488">
              <a:buFont typeface="Wingdings" pitchFamily="2" charset="2"/>
              <a:buChar char="Ø"/>
            </a:pPr>
            <a:r>
              <a:rPr lang="en-US" sz="2000" b="1" dirty="0">
                <a:solidFill>
                  <a:srgbClr val="002060"/>
                </a:solidFill>
              </a:rPr>
              <a:t>Reducing size of the problem</a:t>
            </a:r>
          </a:p>
          <a:p>
            <a:pPr marL="344488" indent="-344488">
              <a:buFont typeface="Wingdings" pitchFamily="2" charset="2"/>
              <a:buChar char="Ø"/>
            </a:pPr>
            <a:r>
              <a:rPr lang="en-US" sz="2000" b="1" dirty="0">
                <a:solidFill>
                  <a:srgbClr val="002060"/>
                </a:solidFill>
              </a:rPr>
              <a:t>Restricting parameters to be investigated</a:t>
            </a:r>
          </a:p>
          <a:p>
            <a:endParaRPr lang="en-US" sz="2000" b="1" dirty="0">
              <a:solidFill>
                <a:srgbClr val="002060"/>
              </a:solidFill>
            </a:endParaRPr>
          </a:p>
          <a:p>
            <a:endParaRPr lang="en-US" sz="2000" b="1" dirty="0">
              <a:solidFill>
                <a:srgbClr val="002060"/>
              </a:solidFill>
            </a:endParaRPr>
          </a:p>
        </p:txBody>
      </p:sp>
      <p:sp>
        <p:nvSpPr>
          <p:cNvPr id="7" name="TextBox 6"/>
          <p:cNvSpPr txBox="1"/>
          <p:nvPr/>
        </p:nvSpPr>
        <p:spPr>
          <a:xfrm>
            <a:off x="1295400" y="3223736"/>
            <a:ext cx="2895600" cy="461665"/>
          </a:xfrm>
          <a:prstGeom prst="rect">
            <a:avLst/>
          </a:prstGeom>
          <a:noFill/>
        </p:spPr>
        <p:txBody>
          <a:bodyPr wrap="square" rtlCol="0">
            <a:spAutoFit/>
          </a:bodyPr>
          <a:lstStyle/>
          <a:p>
            <a:r>
              <a:rPr lang="en-US" sz="2400" b="1" dirty="0">
                <a:solidFill>
                  <a:srgbClr val="C00000"/>
                </a:solidFill>
              </a:rPr>
              <a:t>Limitations</a:t>
            </a:r>
          </a:p>
        </p:txBody>
      </p:sp>
      <p:sp>
        <p:nvSpPr>
          <p:cNvPr id="8" name="TextBox 7"/>
          <p:cNvSpPr txBox="1"/>
          <p:nvPr/>
        </p:nvSpPr>
        <p:spPr>
          <a:xfrm>
            <a:off x="1600200" y="3635514"/>
            <a:ext cx="5638800" cy="707886"/>
          </a:xfrm>
          <a:prstGeom prst="rect">
            <a:avLst/>
          </a:prstGeom>
          <a:noFill/>
        </p:spPr>
        <p:txBody>
          <a:bodyPr wrap="square" rtlCol="0">
            <a:spAutoFit/>
          </a:bodyPr>
          <a:lstStyle/>
          <a:p>
            <a:pPr marL="344488" indent="-344488">
              <a:buFont typeface="Wingdings" pitchFamily="2" charset="2"/>
              <a:buChar char="Ø"/>
            </a:pPr>
            <a:r>
              <a:rPr lang="en-US" sz="2000" b="1" dirty="0">
                <a:solidFill>
                  <a:srgbClr val="002060"/>
                </a:solidFill>
              </a:rPr>
              <a:t>Things which are beyond the control of the researchers</a:t>
            </a:r>
          </a:p>
        </p:txBody>
      </p:sp>
      <p:sp>
        <p:nvSpPr>
          <p:cNvPr id="9" name="TextBox 8"/>
          <p:cNvSpPr txBox="1"/>
          <p:nvPr/>
        </p:nvSpPr>
        <p:spPr>
          <a:xfrm>
            <a:off x="762000" y="5314890"/>
            <a:ext cx="4953000" cy="461665"/>
          </a:xfrm>
          <a:prstGeom prst="rect">
            <a:avLst/>
          </a:prstGeom>
          <a:noFill/>
        </p:spPr>
        <p:txBody>
          <a:bodyPr wrap="square" rtlCol="0">
            <a:spAutoFit/>
          </a:bodyPr>
          <a:lstStyle/>
          <a:p>
            <a:r>
              <a:rPr lang="en-US" sz="2400" b="1" dirty="0">
                <a:solidFill>
                  <a:srgbClr val="C00000"/>
                </a:solidFill>
              </a:rPr>
              <a:t>Advantage of Delimiting the Study</a:t>
            </a:r>
          </a:p>
        </p:txBody>
      </p:sp>
      <p:cxnSp>
        <p:nvCxnSpPr>
          <p:cNvPr id="11" name="Straight Arrow Connector 10"/>
          <p:cNvCxnSpPr/>
          <p:nvPr/>
        </p:nvCxnSpPr>
        <p:spPr>
          <a:xfrm>
            <a:off x="5562600" y="5561012"/>
            <a:ext cx="304006"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867400" y="5052950"/>
            <a:ext cx="2667000" cy="1015663"/>
          </a:xfrm>
          <a:prstGeom prst="rect">
            <a:avLst/>
          </a:prstGeom>
          <a:noFill/>
        </p:spPr>
        <p:txBody>
          <a:bodyPr wrap="square" rtlCol="0">
            <a:spAutoFit/>
          </a:bodyPr>
          <a:lstStyle/>
          <a:p>
            <a:pPr marL="344488" indent="-344488">
              <a:buFont typeface="Wingdings" pitchFamily="2" charset="2"/>
              <a:buChar char="v"/>
            </a:pPr>
            <a:r>
              <a:rPr lang="en-US" sz="2000" b="1" dirty="0">
                <a:solidFill>
                  <a:srgbClr val="002060"/>
                </a:solidFill>
              </a:rPr>
              <a:t>Better control</a:t>
            </a:r>
          </a:p>
          <a:p>
            <a:pPr marL="344488" indent="-344488">
              <a:buFont typeface="Wingdings" pitchFamily="2" charset="2"/>
              <a:buChar char="v"/>
            </a:pPr>
            <a:r>
              <a:rPr lang="en-US" sz="2000" b="1" dirty="0">
                <a:solidFill>
                  <a:srgbClr val="002060"/>
                </a:solidFill>
              </a:rPr>
              <a:t>Reduced variability</a:t>
            </a:r>
          </a:p>
          <a:p>
            <a:pPr marL="344488" indent="-344488">
              <a:buFont typeface="Wingdings" pitchFamily="2" charset="2"/>
              <a:buChar char="v"/>
            </a:pPr>
            <a:r>
              <a:rPr lang="en-US" sz="2000" b="1" dirty="0">
                <a:solidFill>
                  <a:srgbClr val="002060"/>
                </a:solidFill>
              </a:rPr>
              <a:t>Accurate findings</a:t>
            </a:r>
          </a:p>
        </p:txBody>
      </p:sp>
      <p:sp>
        <p:nvSpPr>
          <p:cNvPr id="15" name="Slide Number Placeholder 14"/>
          <p:cNvSpPr>
            <a:spLocks noGrp="1"/>
          </p:cNvSpPr>
          <p:nvPr>
            <p:ph type="sldNum" sz="quarter" idx="12"/>
          </p:nvPr>
        </p:nvSpPr>
        <p:spPr/>
        <p:txBody>
          <a:bodyPr/>
          <a:lstStyle/>
          <a:p>
            <a:fld id="{9FC7E73B-E7C9-44C2-91FD-1BF83928ABA2}"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5448"/>
            <a:ext cx="4114800" cy="1252728"/>
          </a:xfrm>
        </p:spPr>
        <p:txBody>
          <a:bodyPr/>
          <a:lstStyle/>
          <a:p>
            <a:r>
              <a:rPr lang="en-US" dirty="0"/>
              <a:t>Types of Data</a:t>
            </a:r>
          </a:p>
        </p:txBody>
      </p:sp>
      <p:cxnSp>
        <p:nvCxnSpPr>
          <p:cNvPr id="25" name="AutoShape 4"/>
          <p:cNvCxnSpPr>
            <a:cxnSpLocks noChangeShapeType="1"/>
          </p:cNvCxnSpPr>
          <p:nvPr/>
        </p:nvCxnSpPr>
        <p:spPr bwMode="auto">
          <a:xfrm>
            <a:off x="2857500" y="2518230"/>
            <a:ext cx="0" cy="238125"/>
          </a:xfrm>
          <a:prstGeom prst="straightConnector1">
            <a:avLst/>
          </a:prstGeom>
          <a:noFill/>
          <a:ln w="28575">
            <a:solidFill>
              <a:schemeClr val="tx1"/>
            </a:solidFill>
            <a:round/>
            <a:headEnd/>
            <a:tailEnd type="triangle" w="med" len="med"/>
          </a:ln>
        </p:spPr>
      </p:cxnSp>
      <p:cxnSp>
        <p:nvCxnSpPr>
          <p:cNvPr id="26" name="AutoShape 8"/>
          <p:cNvCxnSpPr>
            <a:cxnSpLocks noChangeShapeType="1"/>
          </p:cNvCxnSpPr>
          <p:nvPr/>
        </p:nvCxnSpPr>
        <p:spPr bwMode="auto">
          <a:xfrm>
            <a:off x="4920342" y="3424011"/>
            <a:ext cx="0" cy="238125"/>
          </a:xfrm>
          <a:prstGeom prst="straightConnector1">
            <a:avLst/>
          </a:prstGeom>
          <a:noFill/>
          <a:ln w="28575">
            <a:solidFill>
              <a:schemeClr val="tx1"/>
            </a:solidFill>
            <a:round/>
            <a:headEnd/>
            <a:tailEnd type="triangle" w="med" len="med"/>
          </a:ln>
        </p:spPr>
      </p:cxnSp>
      <p:cxnSp>
        <p:nvCxnSpPr>
          <p:cNvPr id="29" name="AutoShape 9"/>
          <p:cNvCxnSpPr>
            <a:cxnSpLocks noChangeShapeType="1"/>
          </p:cNvCxnSpPr>
          <p:nvPr/>
        </p:nvCxnSpPr>
        <p:spPr bwMode="auto">
          <a:xfrm>
            <a:off x="6596742" y="3414486"/>
            <a:ext cx="0" cy="238125"/>
          </a:xfrm>
          <a:prstGeom prst="straightConnector1">
            <a:avLst/>
          </a:prstGeom>
          <a:noFill/>
          <a:ln w="28575">
            <a:solidFill>
              <a:schemeClr val="tx1"/>
            </a:solidFill>
            <a:round/>
            <a:headEnd/>
            <a:tailEnd type="triangle" w="med" len="med"/>
          </a:ln>
        </p:spPr>
      </p:cxnSp>
      <p:sp>
        <p:nvSpPr>
          <p:cNvPr id="36" name="Rectangle 35"/>
          <p:cNvSpPr/>
          <p:nvPr/>
        </p:nvSpPr>
        <p:spPr>
          <a:xfrm>
            <a:off x="5152572" y="2775405"/>
            <a:ext cx="1219200" cy="3048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2060"/>
                </a:solidFill>
              </a:rPr>
              <a:t>Metric</a:t>
            </a:r>
          </a:p>
        </p:txBody>
      </p:sp>
      <p:sp>
        <p:nvSpPr>
          <p:cNvPr id="37" name="Rounded Rectangle 36"/>
          <p:cNvSpPr/>
          <p:nvPr/>
        </p:nvSpPr>
        <p:spPr>
          <a:xfrm>
            <a:off x="3653970" y="1752600"/>
            <a:ext cx="1494972" cy="4100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Data Types</a:t>
            </a:r>
          </a:p>
        </p:txBody>
      </p:sp>
      <p:cxnSp>
        <p:nvCxnSpPr>
          <p:cNvPr id="41" name="Straight Connector 40"/>
          <p:cNvCxnSpPr/>
          <p:nvPr/>
        </p:nvCxnSpPr>
        <p:spPr>
          <a:xfrm>
            <a:off x="4920342" y="3414486"/>
            <a:ext cx="1676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419600" y="3650346"/>
            <a:ext cx="1066800" cy="30777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b="1" dirty="0"/>
              <a:t>Interval</a:t>
            </a:r>
          </a:p>
        </p:txBody>
      </p:sp>
      <p:sp>
        <p:nvSpPr>
          <p:cNvPr id="43" name="TextBox 42"/>
          <p:cNvSpPr txBox="1"/>
          <p:nvPr/>
        </p:nvSpPr>
        <p:spPr>
          <a:xfrm>
            <a:off x="6215742" y="3654754"/>
            <a:ext cx="762000" cy="30777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b="1" dirty="0"/>
              <a:t>Ratio</a:t>
            </a:r>
          </a:p>
        </p:txBody>
      </p:sp>
      <p:cxnSp>
        <p:nvCxnSpPr>
          <p:cNvPr id="44" name="Straight Connector 43"/>
          <p:cNvCxnSpPr/>
          <p:nvPr/>
        </p:nvCxnSpPr>
        <p:spPr>
          <a:xfrm>
            <a:off x="2862942" y="2514600"/>
            <a:ext cx="28956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AutoShape 4"/>
          <p:cNvCxnSpPr>
            <a:cxnSpLocks noChangeShapeType="1"/>
          </p:cNvCxnSpPr>
          <p:nvPr/>
        </p:nvCxnSpPr>
        <p:spPr bwMode="auto">
          <a:xfrm>
            <a:off x="5753100" y="2514600"/>
            <a:ext cx="0" cy="238125"/>
          </a:xfrm>
          <a:prstGeom prst="straightConnector1">
            <a:avLst/>
          </a:prstGeom>
          <a:noFill/>
          <a:ln w="28575">
            <a:solidFill>
              <a:schemeClr val="tx1"/>
            </a:solidFill>
            <a:round/>
            <a:headEnd/>
            <a:tailEnd type="triangle" w="med" len="med"/>
          </a:ln>
        </p:spPr>
      </p:cxnSp>
      <p:cxnSp>
        <p:nvCxnSpPr>
          <p:cNvPr id="46" name="AutoShape 8"/>
          <p:cNvCxnSpPr>
            <a:cxnSpLocks noChangeShapeType="1"/>
          </p:cNvCxnSpPr>
          <p:nvPr/>
        </p:nvCxnSpPr>
        <p:spPr bwMode="auto">
          <a:xfrm>
            <a:off x="2039256" y="3435348"/>
            <a:ext cx="0" cy="238125"/>
          </a:xfrm>
          <a:prstGeom prst="straightConnector1">
            <a:avLst/>
          </a:prstGeom>
          <a:noFill/>
          <a:ln w="28575">
            <a:solidFill>
              <a:schemeClr val="tx1"/>
            </a:solidFill>
            <a:round/>
            <a:headEnd/>
            <a:tailEnd type="triangle" w="med" len="med"/>
          </a:ln>
        </p:spPr>
      </p:cxnSp>
      <p:cxnSp>
        <p:nvCxnSpPr>
          <p:cNvPr id="47" name="AutoShape 9"/>
          <p:cNvCxnSpPr>
            <a:cxnSpLocks noChangeShapeType="1"/>
          </p:cNvCxnSpPr>
          <p:nvPr/>
        </p:nvCxnSpPr>
        <p:spPr bwMode="auto">
          <a:xfrm>
            <a:off x="3701142" y="3425823"/>
            <a:ext cx="0" cy="238125"/>
          </a:xfrm>
          <a:prstGeom prst="straightConnector1">
            <a:avLst/>
          </a:prstGeom>
          <a:noFill/>
          <a:ln w="28575">
            <a:solidFill>
              <a:schemeClr val="tx1"/>
            </a:solidFill>
            <a:round/>
            <a:headEnd/>
            <a:tailEnd type="triangle" w="med" len="med"/>
          </a:ln>
        </p:spPr>
      </p:cxnSp>
      <p:sp>
        <p:nvSpPr>
          <p:cNvPr id="48" name="Rectangle 47"/>
          <p:cNvSpPr/>
          <p:nvPr/>
        </p:nvSpPr>
        <p:spPr>
          <a:xfrm>
            <a:off x="2256972" y="2786742"/>
            <a:ext cx="1219200" cy="3048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2060"/>
                </a:solidFill>
              </a:rPr>
              <a:t>Non-metric</a:t>
            </a:r>
          </a:p>
        </p:txBody>
      </p:sp>
      <p:cxnSp>
        <p:nvCxnSpPr>
          <p:cNvPr id="49" name="Straight Connector 48"/>
          <p:cNvCxnSpPr/>
          <p:nvPr/>
        </p:nvCxnSpPr>
        <p:spPr>
          <a:xfrm>
            <a:off x="2024742" y="3425823"/>
            <a:ext cx="1676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524000" y="3661683"/>
            <a:ext cx="1066800" cy="30777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b="1" dirty="0"/>
              <a:t>Nominal</a:t>
            </a:r>
          </a:p>
        </p:txBody>
      </p:sp>
      <p:sp>
        <p:nvSpPr>
          <p:cNvPr id="51" name="TextBox 50"/>
          <p:cNvSpPr txBox="1"/>
          <p:nvPr/>
        </p:nvSpPr>
        <p:spPr>
          <a:xfrm>
            <a:off x="3320142" y="3666091"/>
            <a:ext cx="762000" cy="30777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b="1" dirty="0"/>
              <a:t>Ordinal</a:t>
            </a:r>
          </a:p>
        </p:txBody>
      </p:sp>
      <p:cxnSp>
        <p:nvCxnSpPr>
          <p:cNvPr id="52" name="Straight Arrow Connector 51"/>
          <p:cNvCxnSpPr/>
          <p:nvPr/>
        </p:nvCxnSpPr>
        <p:spPr>
          <a:xfrm rot="5400000">
            <a:off x="5605348" y="3243942"/>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5400000">
            <a:off x="2709748" y="3258115"/>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a:off x="4235336" y="2361406"/>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752600" y="5715000"/>
            <a:ext cx="510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352800" y="5791201"/>
            <a:ext cx="1981200" cy="304800"/>
          </a:xfrm>
          <a:prstGeom prst="rect">
            <a:avLst/>
          </a:prstGeom>
          <a:noFill/>
        </p:spPr>
        <p:txBody>
          <a:bodyPr wrap="square" rtlCol="0">
            <a:spAutoFit/>
          </a:bodyPr>
          <a:lstStyle/>
          <a:p>
            <a:r>
              <a:rPr lang="en-US" sz="1400" b="1" dirty="0">
                <a:solidFill>
                  <a:srgbClr val="002060"/>
                </a:solidFill>
              </a:rPr>
              <a:t>Level of  measurement</a:t>
            </a:r>
          </a:p>
        </p:txBody>
      </p:sp>
      <p:sp>
        <p:nvSpPr>
          <p:cNvPr id="27" name="TextBox 26"/>
          <p:cNvSpPr txBox="1"/>
          <p:nvPr/>
        </p:nvSpPr>
        <p:spPr>
          <a:xfrm>
            <a:off x="1676400" y="5791200"/>
            <a:ext cx="533400" cy="304800"/>
          </a:xfrm>
          <a:prstGeom prst="rect">
            <a:avLst/>
          </a:prstGeom>
          <a:noFill/>
        </p:spPr>
        <p:txBody>
          <a:bodyPr wrap="square" rtlCol="0">
            <a:spAutoFit/>
          </a:bodyPr>
          <a:lstStyle/>
          <a:p>
            <a:r>
              <a:rPr lang="en-US" sz="1400" b="1" dirty="0">
                <a:solidFill>
                  <a:srgbClr val="FF0000"/>
                </a:solidFill>
              </a:rPr>
              <a:t>Low</a:t>
            </a:r>
          </a:p>
        </p:txBody>
      </p:sp>
      <p:sp>
        <p:nvSpPr>
          <p:cNvPr id="28" name="TextBox 27"/>
          <p:cNvSpPr txBox="1"/>
          <p:nvPr/>
        </p:nvSpPr>
        <p:spPr>
          <a:xfrm>
            <a:off x="6386286" y="5791200"/>
            <a:ext cx="609600" cy="304800"/>
          </a:xfrm>
          <a:prstGeom prst="rect">
            <a:avLst/>
          </a:prstGeom>
          <a:noFill/>
        </p:spPr>
        <p:txBody>
          <a:bodyPr wrap="square" rtlCol="0">
            <a:spAutoFit/>
          </a:bodyPr>
          <a:lstStyle/>
          <a:p>
            <a:r>
              <a:rPr lang="en-US" sz="1400" b="1" dirty="0">
                <a:solidFill>
                  <a:srgbClr val="00B050"/>
                </a:solidFill>
              </a:rPr>
              <a:t>High</a:t>
            </a:r>
          </a:p>
        </p:txBody>
      </p:sp>
      <p:sp>
        <p:nvSpPr>
          <p:cNvPr id="32" name="TextBox 31"/>
          <p:cNvSpPr txBox="1"/>
          <p:nvPr/>
        </p:nvSpPr>
        <p:spPr>
          <a:xfrm>
            <a:off x="3048000" y="6093023"/>
            <a:ext cx="2743200" cy="307777"/>
          </a:xfrm>
          <a:prstGeom prst="rect">
            <a:avLst/>
          </a:prstGeom>
          <a:noFill/>
        </p:spPr>
        <p:txBody>
          <a:bodyPr wrap="square" rtlCol="0">
            <a:spAutoFit/>
          </a:bodyPr>
          <a:lstStyle/>
          <a:p>
            <a:r>
              <a:rPr lang="en-US" sz="1400" b="1" dirty="0">
                <a:solidFill>
                  <a:srgbClr val="002060"/>
                </a:solidFill>
              </a:rPr>
              <a:t>Information about phenomenon</a:t>
            </a:r>
          </a:p>
        </p:txBody>
      </p:sp>
      <p:sp>
        <p:nvSpPr>
          <p:cNvPr id="33" name="TextBox 32"/>
          <p:cNvSpPr txBox="1"/>
          <p:nvPr/>
        </p:nvSpPr>
        <p:spPr>
          <a:xfrm>
            <a:off x="1676400" y="6093023"/>
            <a:ext cx="838200" cy="307777"/>
          </a:xfrm>
          <a:prstGeom prst="rect">
            <a:avLst/>
          </a:prstGeom>
          <a:noFill/>
        </p:spPr>
        <p:txBody>
          <a:bodyPr wrap="square" rtlCol="0">
            <a:spAutoFit/>
          </a:bodyPr>
          <a:lstStyle/>
          <a:p>
            <a:r>
              <a:rPr lang="en-US" sz="1400" b="1" dirty="0">
                <a:solidFill>
                  <a:srgbClr val="FF0000"/>
                </a:solidFill>
              </a:rPr>
              <a:t>Lowest</a:t>
            </a:r>
          </a:p>
        </p:txBody>
      </p:sp>
      <p:sp>
        <p:nvSpPr>
          <p:cNvPr id="34" name="TextBox 33"/>
          <p:cNvSpPr txBox="1"/>
          <p:nvPr/>
        </p:nvSpPr>
        <p:spPr>
          <a:xfrm>
            <a:off x="6172200" y="6093023"/>
            <a:ext cx="852714" cy="307777"/>
          </a:xfrm>
          <a:prstGeom prst="rect">
            <a:avLst/>
          </a:prstGeom>
          <a:noFill/>
        </p:spPr>
        <p:txBody>
          <a:bodyPr wrap="square" rtlCol="0">
            <a:spAutoFit/>
          </a:bodyPr>
          <a:lstStyle/>
          <a:p>
            <a:r>
              <a:rPr lang="en-US" sz="1400" b="1" dirty="0">
                <a:solidFill>
                  <a:srgbClr val="00B050"/>
                </a:solidFill>
              </a:rPr>
              <a:t>Highest</a:t>
            </a:r>
          </a:p>
        </p:txBody>
      </p:sp>
      <p:cxnSp>
        <p:nvCxnSpPr>
          <p:cNvPr id="31" name="Straight Arrow Connector 30"/>
          <p:cNvCxnSpPr/>
          <p:nvPr/>
        </p:nvCxnSpPr>
        <p:spPr>
          <a:xfrm>
            <a:off x="4953000" y="4038600"/>
            <a:ext cx="685800" cy="381000"/>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43" idx="2"/>
          </p:cNvCxnSpPr>
          <p:nvPr/>
        </p:nvCxnSpPr>
        <p:spPr>
          <a:xfrm rot="5400000">
            <a:off x="5965437" y="3788294"/>
            <a:ext cx="457069" cy="805542"/>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572000" y="4431268"/>
            <a:ext cx="2514600" cy="369332"/>
          </a:xfrm>
          <a:prstGeom prst="rect">
            <a:avLst/>
          </a:prstGeom>
          <a:noFill/>
        </p:spPr>
        <p:txBody>
          <a:bodyPr wrap="square" rtlCol="0">
            <a:spAutoFit/>
          </a:bodyPr>
          <a:lstStyle/>
          <a:p>
            <a:r>
              <a:rPr lang="en-US" b="1" dirty="0"/>
              <a:t>Use Parametric tests</a:t>
            </a:r>
          </a:p>
        </p:txBody>
      </p:sp>
      <p:cxnSp>
        <p:nvCxnSpPr>
          <p:cNvPr id="40" name="Straight Arrow Connector 39"/>
          <p:cNvCxnSpPr/>
          <p:nvPr/>
        </p:nvCxnSpPr>
        <p:spPr>
          <a:xfrm>
            <a:off x="1981200" y="4038470"/>
            <a:ext cx="609600" cy="457330"/>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56" idx="0"/>
          </p:cNvCxnSpPr>
          <p:nvPr/>
        </p:nvCxnSpPr>
        <p:spPr>
          <a:xfrm rot="10800000" flipV="1">
            <a:off x="2932387" y="3962400"/>
            <a:ext cx="692559" cy="468738"/>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371600" y="4431138"/>
            <a:ext cx="3121572" cy="369332"/>
          </a:xfrm>
          <a:prstGeom prst="rect">
            <a:avLst/>
          </a:prstGeom>
          <a:noFill/>
        </p:spPr>
        <p:txBody>
          <a:bodyPr wrap="square" rtlCol="0">
            <a:spAutoFit/>
          </a:bodyPr>
          <a:lstStyle/>
          <a:p>
            <a:r>
              <a:rPr lang="en-US" b="1" dirty="0"/>
              <a:t>Use  Non-parametric tests</a:t>
            </a:r>
          </a:p>
        </p:txBody>
      </p:sp>
      <p:sp>
        <p:nvSpPr>
          <p:cNvPr id="57" name="TextBox 56"/>
          <p:cNvSpPr txBox="1"/>
          <p:nvPr/>
        </p:nvSpPr>
        <p:spPr>
          <a:xfrm>
            <a:off x="152400" y="4648200"/>
            <a:ext cx="1447800" cy="830997"/>
          </a:xfrm>
          <a:prstGeom prst="rect">
            <a:avLst/>
          </a:prstGeom>
          <a:noFill/>
        </p:spPr>
        <p:txBody>
          <a:bodyPr wrap="square" rtlCol="0">
            <a:spAutoFit/>
          </a:bodyPr>
          <a:lstStyle/>
          <a:p>
            <a:pPr marL="225425" indent="-225425">
              <a:buFont typeface="Wingdings" pitchFamily="2" charset="2"/>
              <a:buChar char="Ø"/>
            </a:pPr>
            <a:r>
              <a:rPr lang="en-US" sz="1600" i="1" dirty="0">
                <a:latin typeface="Times New Roman" pitchFamily="18" charset="0"/>
                <a:cs typeface="Times New Roman" pitchFamily="18" charset="0"/>
              </a:rPr>
              <a:t>Requires less assumption</a:t>
            </a:r>
          </a:p>
        </p:txBody>
      </p:sp>
      <p:sp>
        <p:nvSpPr>
          <p:cNvPr id="58" name="TextBox 57"/>
          <p:cNvSpPr txBox="1"/>
          <p:nvPr/>
        </p:nvSpPr>
        <p:spPr>
          <a:xfrm>
            <a:off x="6934200" y="4648200"/>
            <a:ext cx="2209800" cy="1077218"/>
          </a:xfrm>
          <a:prstGeom prst="rect">
            <a:avLst/>
          </a:prstGeom>
          <a:noFill/>
        </p:spPr>
        <p:txBody>
          <a:bodyPr wrap="square" rtlCol="0">
            <a:spAutoFit/>
          </a:bodyPr>
          <a:lstStyle/>
          <a:p>
            <a:pPr marL="225425" indent="-225425">
              <a:buFont typeface="Wingdings" pitchFamily="2" charset="2"/>
              <a:buChar char="Ø"/>
            </a:pPr>
            <a:r>
              <a:rPr lang="en-US" sz="1600" i="1" dirty="0">
                <a:latin typeface="Times New Roman" pitchFamily="18" charset="0"/>
                <a:cs typeface="Times New Roman" pitchFamily="18" charset="0"/>
              </a:rPr>
              <a:t>Requires  specific assumptions</a:t>
            </a:r>
          </a:p>
          <a:p>
            <a:pPr marL="225425" indent="-225425">
              <a:buFont typeface="Wingdings" pitchFamily="2" charset="2"/>
              <a:buChar char="Ø"/>
            </a:pPr>
            <a:r>
              <a:rPr lang="en-US" sz="1600" i="1" dirty="0">
                <a:latin typeface="Times New Roman" pitchFamily="18" charset="0"/>
                <a:cs typeface="Times New Roman" pitchFamily="18" charset="0"/>
              </a:rPr>
              <a:t>Data to come from normal population</a:t>
            </a:r>
          </a:p>
        </p:txBody>
      </p:sp>
      <p:cxnSp>
        <p:nvCxnSpPr>
          <p:cNvPr id="60" name="Straight Arrow Connector 59"/>
          <p:cNvCxnSpPr/>
          <p:nvPr/>
        </p:nvCxnSpPr>
        <p:spPr>
          <a:xfrm rot="10800000" flipV="1">
            <a:off x="1219200" y="4724400"/>
            <a:ext cx="1600200" cy="381000"/>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8" idx="1"/>
          </p:cNvCxnSpPr>
          <p:nvPr/>
        </p:nvCxnSpPr>
        <p:spPr>
          <a:xfrm>
            <a:off x="5715000" y="4800600"/>
            <a:ext cx="1219200" cy="386209"/>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3" name="Slide Number Placeholder 62"/>
          <p:cNvSpPr>
            <a:spLocks noGrp="1"/>
          </p:cNvSpPr>
          <p:nvPr>
            <p:ph type="sldNum" sz="quarter" idx="12"/>
          </p:nvPr>
        </p:nvSpPr>
        <p:spPr/>
        <p:txBody>
          <a:bodyPr/>
          <a:lstStyle/>
          <a:p>
            <a:fld id="{9FC7E73B-E7C9-44C2-91FD-1BF83928ABA2}"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153400" cy="1143000"/>
          </a:xfrm>
        </p:spPr>
        <p:txBody>
          <a:bodyPr>
            <a:normAutofit/>
          </a:bodyPr>
          <a:lstStyle/>
          <a:p>
            <a:pPr algn="ctr"/>
            <a:r>
              <a:rPr lang="en-US" dirty="0"/>
              <a:t>Detect Outlier</a:t>
            </a:r>
          </a:p>
        </p:txBody>
      </p:sp>
      <p:sp>
        <p:nvSpPr>
          <p:cNvPr id="5" name="TextBox 4"/>
          <p:cNvSpPr txBox="1"/>
          <p:nvPr/>
        </p:nvSpPr>
        <p:spPr>
          <a:xfrm>
            <a:off x="2910114" y="1524000"/>
            <a:ext cx="3276600" cy="461665"/>
          </a:xfrm>
          <a:prstGeom prst="rect">
            <a:avLst/>
          </a:prstGeom>
          <a:noFill/>
        </p:spPr>
        <p:txBody>
          <a:bodyPr wrap="square" rtlCol="0">
            <a:spAutoFit/>
          </a:bodyPr>
          <a:lstStyle/>
          <a:p>
            <a:r>
              <a:rPr lang="en-US" sz="2400" b="1" dirty="0">
                <a:solidFill>
                  <a:srgbClr val="002060"/>
                </a:solidFill>
              </a:rPr>
              <a:t>A data which is unusual</a:t>
            </a:r>
          </a:p>
        </p:txBody>
      </p:sp>
      <p:sp>
        <p:nvSpPr>
          <p:cNvPr id="6" name="TextBox 5"/>
          <p:cNvSpPr txBox="1"/>
          <p:nvPr/>
        </p:nvSpPr>
        <p:spPr>
          <a:xfrm>
            <a:off x="228600" y="2286000"/>
            <a:ext cx="2286000" cy="461665"/>
          </a:xfrm>
          <a:prstGeom prst="rect">
            <a:avLst/>
          </a:prstGeom>
          <a:noFill/>
        </p:spPr>
        <p:txBody>
          <a:bodyPr wrap="square" rtlCol="0">
            <a:spAutoFit/>
          </a:bodyPr>
          <a:lstStyle/>
          <a:p>
            <a:r>
              <a:rPr lang="en-US" sz="2400" b="1" dirty="0">
                <a:solidFill>
                  <a:srgbClr val="C00000"/>
                </a:solidFill>
              </a:rPr>
              <a:t>How to detect ?</a:t>
            </a:r>
          </a:p>
        </p:txBody>
      </p:sp>
      <p:sp>
        <p:nvSpPr>
          <p:cNvPr id="7" name="TextBox 6"/>
          <p:cNvSpPr txBox="1"/>
          <p:nvPr/>
        </p:nvSpPr>
        <p:spPr>
          <a:xfrm>
            <a:off x="685800" y="2819400"/>
            <a:ext cx="7848600" cy="369332"/>
          </a:xfrm>
          <a:prstGeom prst="rect">
            <a:avLst/>
          </a:prstGeom>
          <a:noFill/>
        </p:spPr>
        <p:txBody>
          <a:bodyPr wrap="square" rtlCol="0">
            <a:spAutoFit/>
          </a:bodyPr>
          <a:lstStyle/>
          <a:p>
            <a:r>
              <a:rPr lang="en-US" b="1" dirty="0">
                <a:solidFill>
                  <a:srgbClr val="0070C0"/>
                </a:solidFill>
              </a:rPr>
              <a:t>Most of  the behavioral variables are normally distributed if selected randomly </a:t>
            </a:r>
          </a:p>
        </p:txBody>
      </p:sp>
      <p:sp>
        <p:nvSpPr>
          <p:cNvPr id="8" name="TextBox 7"/>
          <p:cNvSpPr txBox="1"/>
          <p:nvPr/>
        </p:nvSpPr>
        <p:spPr>
          <a:xfrm>
            <a:off x="3810000" y="3657600"/>
            <a:ext cx="1600200" cy="369332"/>
          </a:xfrm>
          <a:prstGeom prst="rect">
            <a:avLst/>
          </a:prstGeom>
          <a:noFill/>
        </p:spPr>
        <p:txBody>
          <a:bodyPr wrap="square" rtlCol="0">
            <a:spAutoFit/>
          </a:bodyPr>
          <a:lstStyle/>
          <a:p>
            <a:r>
              <a:rPr lang="en-US" b="1" dirty="0">
                <a:solidFill>
                  <a:srgbClr val="0070C0"/>
                </a:solidFill>
              </a:rPr>
              <a:t>And therefore </a:t>
            </a:r>
          </a:p>
        </p:txBody>
      </p:sp>
      <p:sp>
        <p:nvSpPr>
          <p:cNvPr id="9" name="TextBox 8"/>
          <p:cNvSpPr txBox="1"/>
          <p:nvPr/>
        </p:nvSpPr>
        <p:spPr>
          <a:xfrm>
            <a:off x="2315028" y="4401456"/>
            <a:ext cx="4495800" cy="646331"/>
          </a:xfrm>
          <a:prstGeom prst="rect">
            <a:avLst/>
          </a:prstGeom>
          <a:noFill/>
        </p:spPr>
        <p:txBody>
          <a:bodyPr wrap="square" rtlCol="0">
            <a:spAutoFit/>
          </a:bodyPr>
          <a:lstStyle/>
          <a:p>
            <a:r>
              <a:rPr lang="en-US" dirty="0">
                <a:solidFill>
                  <a:srgbClr val="C00000"/>
                </a:solidFill>
              </a:rPr>
              <a:t>If a random sample is drawn  then any score that lies  outside 3</a:t>
            </a:r>
            <a:r>
              <a:rPr lang="el-GR" dirty="0">
                <a:solidFill>
                  <a:srgbClr val="C00000"/>
                </a:solidFill>
              </a:rPr>
              <a:t>σ</a:t>
            </a:r>
            <a:r>
              <a:rPr lang="en-US" dirty="0">
                <a:solidFill>
                  <a:srgbClr val="C00000"/>
                </a:solidFill>
              </a:rPr>
              <a:t>  or 2</a:t>
            </a:r>
            <a:r>
              <a:rPr lang="el-GR" dirty="0">
                <a:solidFill>
                  <a:srgbClr val="C00000"/>
                </a:solidFill>
              </a:rPr>
              <a:t>σ</a:t>
            </a:r>
            <a:r>
              <a:rPr lang="en-US" dirty="0">
                <a:solidFill>
                  <a:srgbClr val="C00000"/>
                </a:solidFill>
              </a:rPr>
              <a:t> limits is an outlier</a:t>
            </a:r>
          </a:p>
        </p:txBody>
      </p:sp>
      <p:sp>
        <p:nvSpPr>
          <p:cNvPr id="10" name="TextBox 9"/>
          <p:cNvSpPr txBox="1"/>
          <p:nvPr/>
        </p:nvSpPr>
        <p:spPr>
          <a:xfrm>
            <a:off x="1600200" y="5421868"/>
            <a:ext cx="5943600" cy="369332"/>
          </a:xfrm>
          <a:prstGeom prst="rect">
            <a:avLst/>
          </a:prstGeom>
          <a:noFill/>
        </p:spPr>
        <p:txBody>
          <a:bodyPr wrap="square" rtlCol="0">
            <a:spAutoFit/>
          </a:bodyPr>
          <a:lstStyle/>
          <a:p>
            <a:r>
              <a:rPr lang="en-US" dirty="0">
                <a:solidFill>
                  <a:srgbClr val="0070C0"/>
                </a:solidFill>
                <a:latin typeface="Times New Roman" pitchFamily="18" charset="0"/>
                <a:cs typeface="Times New Roman" pitchFamily="18" charset="0"/>
              </a:rPr>
              <a:t>If population mean, µ is 40 and standard deviation,</a:t>
            </a:r>
            <a:r>
              <a:rPr lang="el-GR" dirty="0">
                <a:solidFill>
                  <a:srgbClr val="0070C0"/>
                </a:solidFill>
                <a:latin typeface="Times New Roman" pitchFamily="18" charset="0"/>
                <a:cs typeface="Times New Roman" pitchFamily="18" charset="0"/>
              </a:rPr>
              <a:t>σ</a:t>
            </a:r>
            <a:r>
              <a:rPr lang="en-US" dirty="0">
                <a:solidFill>
                  <a:srgbClr val="0070C0"/>
                </a:solidFill>
                <a:latin typeface="Times New Roman" pitchFamily="18" charset="0"/>
                <a:cs typeface="Times New Roman" pitchFamily="18" charset="0"/>
              </a:rPr>
              <a:t> is 5 then  </a:t>
            </a:r>
          </a:p>
        </p:txBody>
      </p:sp>
      <p:sp>
        <p:nvSpPr>
          <p:cNvPr id="11" name="TextBox 10"/>
          <p:cNvSpPr txBox="1"/>
          <p:nvPr/>
        </p:nvSpPr>
        <p:spPr>
          <a:xfrm>
            <a:off x="1143000" y="6214646"/>
            <a:ext cx="7620000" cy="338554"/>
          </a:xfrm>
          <a:prstGeom prst="rect">
            <a:avLst/>
          </a:prstGeom>
          <a:noFill/>
        </p:spPr>
        <p:txBody>
          <a:bodyPr wrap="square" rtlCol="0">
            <a:spAutoFit/>
          </a:bodyPr>
          <a:lstStyle/>
          <a:p>
            <a:r>
              <a:rPr lang="en-US" sz="1600" b="1" dirty="0">
                <a:solidFill>
                  <a:srgbClr val="C00000"/>
                </a:solidFill>
              </a:rPr>
              <a:t>Any value outside the range 30 to 50 or outside the range 25 to  55 may be  an outlier</a:t>
            </a:r>
          </a:p>
        </p:txBody>
      </p:sp>
      <p:cxnSp>
        <p:nvCxnSpPr>
          <p:cNvPr id="12" name="Straight Arrow Connector 11"/>
          <p:cNvCxnSpPr/>
          <p:nvPr/>
        </p:nvCxnSpPr>
        <p:spPr>
          <a:xfrm rot="5400000">
            <a:off x="4382294" y="347436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382294" y="4213792"/>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4382294" y="5295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382294" y="6057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Slide Number Placeholder 15"/>
          <p:cNvSpPr>
            <a:spLocks noGrp="1"/>
          </p:cNvSpPr>
          <p:nvPr>
            <p:ph type="sldNum" sz="quarter" idx="12"/>
          </p:nvPr>
        </p:nvSpPr>
        <p:spPr/>
        <p:txBody>
          <a:bodyPr/>
          <a:lstStyle/>
          <a:p>
            <a:fld id="{9FC7E73B-E7C9-44C2-91FD-1BF83928ABA2}"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382000" cy="1252728"/>
          </a:xfrm>
        </p:spPr>
        <p:txBody>
          <a:bodyPr>
            <a:normAutofit fontScale="90000"/>
          </a:bodyPr>
          <a:lstStyle/>
          <a:p>
            <a:r>
              <a:rPr lang="en-US" dirty="0"/>
              <a:t>How Outliers May Spoil the Findings</a:t>
            </a:r>
          </a:p>
        </p:txBody>
      </p:sp>
      <p:sp>
        <p:nvSpPr>
          <p:cNvPr id="4" name="Slide Number Placeholder 3"/>
          <p:cNvSpPr>
            <a:spLocks noGrp="1"/>
          </p:cNvSpPr>
          <p:nvPr>
            <p:ph type="sldNum" sz="quarter" idx="12"/>
          </p:nvPr>
        </p:nvSpPr>
        <p:spPr/>
        <p:txBody>
          <a:bodyPr/>
          <a:lstStyle/>
          <a:p>
            <a:fld id="{9FC7E73B-E7C9-44C2-91FD-1BF83928ABA2}" type="slidenum">
              <a:rPr lang="en-US" smtClean="0"/>
              <a:pPr/>
              <a:t>10</a:t>
            </a:fld>
            <a:endParaRPr lang="en-US"/>
          </a:p>
        </p:txBody>
      </p:sp>
      <p:sp>
        <p:nvSpPr>
          <p:cNvPr id="5" name="TextBox 4"/>
          <p:cNvSpPr txBox="1"/>
          <p:nvPr/>
        </p:nvSpPr>
        <p:spPr>
          <a:xfrm>
            <a:off x="1828800" y="2438400"/>
            <a:ext cx="1828800" cy="2031325"/>
          </a:xfrm>
          <a:prstGeom prst="rect">
            <a:avLst/>
          </a:prstGeom>
          <a:noFill/>
        </p:spPr>
        <p:txBody>
          <a:bodyPr wrap="square" rtlCol="0">
            <a:spAutoFit/>
          </a:bodyPr>
          <a:lstStyle/>
          <a:p>
            <a:pPr marL="120650">
              <a:tabLst>
                <a:tab pos="914400" algn="l"/>
              </a:tabLst>
            </a:pPr>
            <a:r>
              <a:rPr lang="en-US" dirty="0">
                <a:solidFill>
                  <a:srgbClr val="002060"/>
                </a:solidFill>
              </a:rPr>
              <a:t>X	Y</a:t>
            </a:r>
          </a:p>
          <a:p>
            <a:pPr marL="120650">
              <a:tabLst>
                <a:tab pos="914400" algn="l"/>
              </a:tabLst>
            </a:pPr>
            <a:r>
              <a:rPr lang="en-US" dirty="0">
                <a:solidFill>
                  <a:srgbClr val="002060"/>
                </a:solidFill>
              </a:rPr>
              <a:t>1	5</a:t>
            </a:r>
          </a:p>
          <a:p>
            <a:pPr marL="120650">
              <a:tabLst>
                <a:tab pos="914400" algn="l"/>
              </a:tabLst>
            </a:pPr>
            <a:r>
              <a:rPr lang="en-US" dirty="0">
                <a:solidFill>
                  <a:srgbClr val="002060"/>
                </a:solidFill>
              </a:rPr>
              <a:t>2	4</a:t>
            </a:r>
          </a:p>
          <a:p>
            <a:pPr marL="120650">
              <a:tabLst>
                <a:tab pos="914400" algn="l"/>
              </a:tabLst>
            </a:pPr>
            <a:r>
              <a:rPr lang="en-US" dirty="0">
                <a:solidFill>
                  <a:srgbClr val="002060"/>
                </a:solidFill>
              </a:rPr>
              <a:t>3	3</a:t>
            </a:r>
          </a:p>
          <a:p>
            <a:pPr marL="120650">
              <a:tabLst>
                <a:tab pos="914400" algn="l"/>
              </a:tabLst>
            </a:pPr>
            <a:r>
              <a:rPr lang="en-US" dirty="0">
                <a:solidFill>
                  <a:srgbClr val="002060"/>
                </a:solidFill>
              </a:rPr>
              <a:t>4	2</a:t>
            </a:r>
          </a:p>
          <a:p>
            <a:pPr marL="120650">
              <a:tabLst>
                <a:tab pos="914400" algn="l"/>
              </a:tabLst>
            </a:pPr>
            <a:r>
              <a:rPr lang="en-US" dirty="0">
                <a:solidFill>
                  <a:srgbClr val="002060"/>
                </a:solidFill>
              </a:rPr>
              <a:t>5	1</a:t>
            </a:r>
          </a:p>
          <a:p>
            <a:pPr marL="342900" indent="-342900">
              <a:buAutoNum type="arabicPlain"/>
            </a:pPr>
            <a:endParaRPr lang="en-US" dirty="0">
              <a:solidFill>
                <a:srgbClr val="002060"/>
              </a:solidFill>
            </a:endParaRPr>
          </a:p>
        </p:txBody>
      </p:sp>
      <p:sp>
        <p:nvSpPr>
          <p:cNvPr id="6" name="TextBox 5"/>
          <p:cNvSpPr txBox="1"/>
          <p:nvPr/>
        </p:nvSpPr>
        <p:spPr>
          <a:xfrm>
            <a:off x="2209800" y="4267200"/>
            <a:ext cx="838200" cy="369332"/>
          </a:xfrm>
          <a:prstGeom prst="rect">
            <a:avLst/>
          </a:prstGeom>
          <a:noFill/>
        </p:spPr>
        <p:txBody>
          <a:bodyPr wrap="square" rtlCol="0">
            <a:spAutoFit/>
          </a:bodyPr>
          <a:lstStyle/>
          <a:p>
            <a:r>
              <a:rPr lang="en-US" b="1" dirty="0">
                <a:solidFill>
                  <a:srgbClr val="002060"/>
                </a:solidFill>
              </a:rPr>
              <a:t>r = -1</a:t>
            </a:r>
          </a:p>
        </p:txBody>
      </p:sp>
      <p:sp>
        <p:nvSpPr>
          <p:cNvPr id="7" name="TextBox 6"/>
          <p:cNvSpPr txBox="1"/>
          <p:nvPr/>
        </p:nvSpPr>
        <p:spPr>
          <a:xfrm>
            <a:off x="4648200" y="2438400"/>
            <a:ext cx="1828800" cy="2308324"/>
          </a:xfrm>
          <a:prstGeom prst="rect">
            <a:avLst/>
          </a:prstGeom>
          <a:noFill/>
        </p:spPr>
        <p:txBody>
          <a:bodyPr wrap="square" rtlCol="0">
            <a:spAutoFit/>
          </a:bodyPr>
          <a:lstStyle/>
          <a:p>
            <a:pPr marL="120650">
              <a:tabLst>
                <a:tab pos="914400" algn="l"/>
              </a:tabLst>
            </a:pPr>
            <a:r>
              <a:rPr lang="en-US" dirty="0">
                <a:solidFill>
                  <a:srgbClr val="002060"/>
                </a:solidFill>
              </a:rPr>
              <a:t>X	Y</a:t>
            </a:r>
          </a:p>
          <a:p>
            <a:pPr marL="120650">
              <a:tabLst>
                <a:tab pos="914400" algn="l"/>
              </a:tabLst>
            </a:pPr>
            <a:r>
              <a:rPr lang="en-US" dirty="0">
                <a:solidFill>
                  <a:srgbClr val="002060"/>
                </a:solidFill>
              </a:rPr>
              <a:t>1	5</a:t>
            </a:r>
          </a:p>
          <a:p>
            <a:pPr marL="120650">
              <a:tabLst>
                <a:tab pos="914400" algn="l"/>
              </a:tabLst>
            </a:pPr>
            <a:r>
              <a:rPr lang="en-US" dirty="0">
                <a:solidFill>
                  <a:srgbClr val="002060"/>
                </a:solidFill>
              </a:rPr>
              <a:t>2	4</a:t>
            </a:r>
          </a:p>
          <a:p>
            <a:pPr marL="120650">
              <a:tabLst>
                <a:tab pos="914400" algn="l"/>
              </a:tabLst>
            </a:pPr>
            <a:r>
              <a:rPr lang="en-US" dirty="0">
                <a:solidFill>
                  <a:srgbClr val="002060"/>
                </a:solidFill>
              </a:rPr>
              <a:t>3	3</a:t>
            </a:r>
          </a:p>
          <a:p>
            <a:pPr marL="120650">
              <a:tabLst>
                <a:tab pos="914400" algn="l"/>
              </a:tabLst>
            </a:pPr>
            <a:r>
              <a:rPr lang="en-US" dirty="0">
                <a:solidFill>
                  <a:srgbClr val="002060"/>
                </a:solidFill>
              </a:rPr>
              <a:t>4	2</a:t>
            </a:r>
          </a:p>
          <a:p>
            <a:pPr marL="120650">
              <a:tabLst>
                <a:tab pos="914400" algn="l"/>
              </a:tabLst>
            </a:pPr>
            <a:r>
              <a:rPr lang="en-US" dirty="0">
                <a:solidFill>
                  <a:srgbClr val="002060"/>
                </a:solidFill>
              </a:rPr>
              <a:t>5	1</a:t>
            </a:r>
          </a:p>
          <a:p>
            <a:pPr marL="120650">
              <a:tabLst>
                <a:tab pos="914400" algn="l"/>
              </a:tabLst>
            </a:pPr>
            <a:r>
              <a:rPr lang="en-US" dirty="0">
                <a:solidFill>
                  <a:srgbClr val="002060"/>
                </a:solidFill>
              </a:rPr>
              <a:t>95            98</a:t>
            </a:r>
          </a:p>
          <a:p>
            <a:pPr marL="342900" indent="-342900"/>
            <a:endParaRPr lang="en-US" dirty="0">
              <a:solidFill>
                <a:srgbClr val="002060"/>
              </a:solidFill>
            </a:endParaRPr>
          </a:p>
        </p:txBody>
      </p:sp>
      <p:sp>
        <p:nvSpPr>
          <p:cNvPr id="8" name="TextBox 7"/>
          <p:cNvSpPr txBox="1"/>
          <p:nvPr/>
        </p:nvSpPr>
        <p:spPr>
          <a:xfrm>
            <a:off x="4876800" y="4583668"/>
            <a:ext cx="1143000" cy="369332"/>
          </a:xfrm>
          <a:prstGeom prst="rect">
            <a:avLst/>
          </a:prstGeom>
          <a:noFill/>
        </p:spPr>
        <p:txBody>
          <a:bodyPr wrap="square" rtlCol="0">
            <a:spAutoFit/>
          </a:bodyPr>
          <a:lstStyle/>
          <a:p>
            <a:r>
              <a:rPr lang="en-US" b="1" dirty="0">
                <a:solidFill>
                  <a:srgbClr val="002060"/>
                </a:solidFill>
              </a:rPr>
              <a:t>r =  .997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66800" y="155448"/>
            <a:ext cx="7010400" cy="1252728"/>
          </a:xfrm>
        </p:spPr>
        <p:txBody>
          <a:bodyPr>
            <a:normAutofit/>
          </a:bodyPr>
          <a:lstStyle/>
          <a:p>
            <a:pPr algn="ctr"/>
            <a:r>
              <a:rPr lang="en-US" sz="3600" dirty="0">
                <a:latin typeface="Arial" pitchFamily="34" charset="0"/>
                <a:cs typeface="Arial" pitchFamily="34" charset="0"/>
              </a:rPr>
              <a:t>Detecting Outliers with SPSS</a:t>
            </a:r>
            <a:endParaRPr lang="en-US" sz="3600" dirty="0"/>
          </a:p>
        </p:txBody>
      </p:sp>
      <p:sp>
        <p:nvSpPr>
          <p:cNvPr id="5" name="Rectangle 4"/>
          <p:cNvSpPr/>
          <p:nvPr/>
        </p:nvSpPr>
        <p:spPr>
          <a:xfrm>
            <a:off x="304800" y="1600200"/>
            <a:ext cx="3048000" cy="510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Times New Roman" pitchFamily="18" charset="0"/>
              <a:cs typeface="Times New Roman" pitchFamily="18" charset="0"/>
            </a:endParaRPr>
          </a:p>
          <a:p>
            <a:r>
              <a:rPr lang="en-US" sz="1200" b="1" dirty="0">
                <a:solidFill>
                  <a:schemeClr val="tx1"/>
                </a:solidFill>
                <a:latin typeface="Times New Roman" pitchFamily="18" charset="0"/>
                <a:cs typeface="Times New Roman" pitchFamily="18" charset="0"/>
              </a:rPr>
              <a:t>Self image (in nos.)     Height(in ft.)</a:t>
            </a:r>
          </a:p>
          <a:p>
            <a:pPr marL="285750">
              <a:spcBef>
                <a:spcPts val="600"/>
              </a:spcBef>
              <a:tabLst>
                <a:tab pos="1657350" algn="l"/>
              </a:tabLst>
            </a:pPr>
            <a:r>
              <a:rPr lang="en-US" sz="1200" b="1" dirty="0">
                <a:solidFill>
                  <a:schemeClr val="tx1"/>
                </a:solidFill>
                <a:latin typeface="Times New Roman" pitchFamily="18" charset="0"/>
                <a:cs typeface="Times New Roman" pitchFamily="18" charset="0"/>
              </a:rPr>
              <a:t>24.00	5.40</a:t>
            </a:r>
          </a:p>
          <a:p>
            <a:pPr marL="285750">
              <a:tabLst>
                <a:tab pos="1657350" algn="l"/>
              </a:tabLst>
            </a:pPr>
            <a:r>
              <a:rPr lang="en-US" sz="1200" b="1" dirty="0">
                <a:solidFill>
                  <a:schemeClr val="tx1"/>
                </a:solidFill>
                <a:latin typeface="Times New Roman" pitchFamily="18" charset="0"/>
                <a:cs typeface="Times New Roman" pitchFamily="18" charset="0"/>
              </a:rPr>
              <a:t>30.00	5.50</a:t>
            </a:r>
          </a:p>
          <a:p>
            <a:pPr marL="285750">
              <a:tabLst>
                <a:tab pos="1657350" algn="l"/>
              </a:tabLst>
            </a:pPr>
            <a:r>
              <a:rPr lang="en-US" sz="1200" b="1" dirty="0">
                <a:solidFill>
                  <a:schemeClr val="tx1"/>
                </a:solidFill>
                <a:latin typeface="Times New Roman" pitchFamily="18" charset="0"/>
                <a:cs typeface="Times New Roman" pitchFamily="18" charset="0"/>
              </a:rPr>
              <a:t>22.00	5.50</a:t>
            </a:r>
          </a:p>
          <a:p>
            <a:pPr marL="280988">
              <a:tabLst>
                <a:tab pos="1652588" algn="l"/>
              </a:tabLst>
            </a:pPr>
            <a:r>
              <a:rPr lang="en-US" sz="1200" b="1" dirty="0">
                <a:solidFill>
                  <a:srgbClr val="FF0000"/>
                </a:solidFill>
                <a:latin typeface="Times New Roman" pitchFamily="18" charset="0"/>
                <a:cs typeface="Times New Roman" pitchFamily="18" charset="0"/>
              </a:rPr>
              <a:t>48.00</a:t>
            </a:r>
            <a:r>
              <a:rPr lang="en-US" sz="1200" b="1" dirty="0">
                <a:solidFill>
                  <a:schemeClr val="tx1"/>
                </a:solidFill>
                <a:latin typeface="Times New Roman" pitchFamily="18" charset="0"/>
                <a:cs typeface="Times New Roman" pitchFamily="18" charset="0"/>
              </a:rPr>
              <a:t>	5.60</a:t>
            </a:r>
          </a:p>
          <a:p>
            <a:pPr marL="280988">
              <a:tabLst>
                <a:tab pos="1652588" algn="l"/>
              </a:tabLst>
            </a:pPr>
            <a:r>
              <a:rPr lang="en-US" sz="1200" b="1" dirty="0">
                <a:solidFill>
                  <a:schemeClr val="tx1"/>
                </a:solidFill>
                <a:latin typeface="Times New Roman" pitchFamily="18" charset="0"/>
                <a:cs typeface="Times New Roman" pitchFamily="18" charset="0"/>
              </a:rPr>
              <a:t>38.00	5.60</a:t>
            </a:r>
          </a:p>
          <a:p>
            <a:pPr marL="280988">
              <a:tabLst>
                <a:tab pos="1652588" algn="l"/>
              </a:tabLst>
            </a:pPr>
            <a:r>
              <a:rPr lang="en-US" sz="1200" b="1" dirty="0">
                <a:solidFill>
                  <a:schemeClr val="tx1"/>
                </a:solidFill>
                <a:latin typeface="Times New Roman" pitchFamily="18" charset="0"/>
                <a:cs typeface="Times New Roman" pitchFamily="18" charset="0"/>
              </a:rPr>
              <a:t>21.00	5.60</a:t>
            </a:r>
          </a:p>
          <a:p>
            <a:pPr marL="280988">
              <a:tabLst>
                <a:tab pos="1652588" algn="l"/>
              </a:tabLst>
            </a:pPr>
            <a:r>
              <a:rPr lang="en-US" sz="1200" b="1" dirty="0">
                <a:solidFill>
                  <a:schemeClr val="tx1"/>
                </a:solidFill>
                <a:latin typeface="Times New Roman" pitchFamily="18" charset="0"/>
                <a:cs typeface="Times New Roman" pitchFamily="18" charset="0"/>
              </a:rPr>
              <a:t>24.00	5.70</a:t>
            </a:r>
          </a:p>
          <a:p>
            <a:pPr marL="280988">
              <a:tabLst>
                <a:tab pos="1652588" algn="l"/>
              </a:tabLst>
            </a:pPr>
            <a:r>
              <a:rPr lang="en-US" sz="1200" b="1" dirty="0">
                <a:solidFill>
                  <a:schemeClr val="tx1"/>
                </a:solidFill>
                <a:latin typeface="Times New Roman" pitchFamily="18" charset="0"/>
                <a:cs typeface="Times New Roman" pitchFamily="18" charset="0"/>
              </a:rPr>
              <a:t>30.00	5.70</a:t>
            </a:r>
          </a:p>
          <a:p>
            <a:pPr marL="280988">
              <a:tabLst>
                <a:tab pos="1652588" algn="l"/>
              </a:tabLst>
            </a:pPr>
            <a:r>
              <a:rPr lang="en-US" sz="1200" b="1" dirty="0">
                <a:solidFill>
                  <a:schemeClr val="tx1"/>
                </a:solidFill>
                <a:latin typeface="Times New Roman" pitchFamily="18" charset="0"/>
                <a:cs typeface="Times New Roman" pitchFamily="18" charset="0"/>
              </a:rPr>
              <a:t>22.00	5.70</a:t>
            </a:r>
          </a:p>
          <a:p>
            <a:pPr marL="280988">
              <a:tabLst>
                <a:tab pos="1652588" algn="l"/>
              </a:tabLst>
            </a:pPr>
            <a:r>
              <a:rPr lang="en-US" sz="1200" b="1" dirty="0">
                <a:solidFill>
                  <a:schemeClr val="tx1"/>
                </a:solidFill>
                <a:latin typeface="Times New Roman" pitchFamily="18" charset="0"/>
                <a:cs typeface="Times New Roman" pitchFamily="18" charset="0"/>
              </a:rPr>
              <a:t>24.00	5.70</a:t>
            </a:r>
          </a:p>
          <a:p>
            <a:pPr marL="280988">
              <a:tabLst>
                <a:tab pos="1652588" algn="l"/>
              </a:tabLst>
            </a:pPr>
            <a:r>
              <a:rPr lang="en-US" sz="1200" b="1" dirty="0">
                <a:solidFill>
                  <a:schemeClr val="tx1"/>
                </a:solidFill>
                <a:latin typeface="Times New Roman" pitchFamily="18" charset="0"/>
                <a:cs typeface="Times New Roman" pitchFamily="18" charset="0"/>
              </a:rPr>
              <a:t>23.00	5.80</a:t>
            </a:r>
          </a:p>
          <a:p>
            <a:pPr marL="280988">
              <a:tabLst>
                <a:tab pos="1652588" algn="l"/>
              </a:tabLst>
            </a:pPr>
            <a:r>
              <a:rPr lang="en-US" sz="1200" b="1" dirty="0">
                <a:solidFill>
                  <a:schemeClr val="tx1"/>
                </a:solidFill>
                <a:latin typeface="Times New Roman" pitchFamily="18" charset="0"/>
                <a:cs typeface="Times New Roman" pitchFamily="18" charset="0"/>
              </a:rPr>
              <a:t>23.00	5.80</a:t>
            </a:r>
          </a:p>
          <a:p>
            <a:pPr marL="280988">
              <a:tabLst>
                <a:tab pos="1652588" algn="l"/>
              </a:tabLst>
            </a:pPr>
            <a:r>
              <a:rPr lang="en-US" sz="1200" b="1" dirty="0">
                <a:solidFill>
                  <a:schemeClr val="tx1"/>
                </a:solidFill>
                <a:latin typeface="Times New Roman" pitchFamily="18" charset="0"/>
                <a:cs typeface="Times New Roman" pitchFamily="18" charset="0"/>
              </a:rPr>
              <a:t>28.00	5.80</a:t>
            </a:r>
          </a:p>
          <a:p>
            <a:pPr marL="280988">
              <a:tabLst>
                <a:tab pos="1652588" algn="l"/>
              </a:tabLst>
            </a:pPr>
            <a:r>
              <a:rPr lang="en-US" sz="1200" b="1" dirty="0">
                <a:solidFill>
                  <a:schemeClr val="tx1"/>
                </a:solidFill>
                <a:latin typeface="Times New Roman" pitchFamily="18" charset="0"/>
                <a:cs typeface="Times New Roman" pitchFamily="18" charset="0"/>
              </a:rPr>
              <a:t>24.00	5.90</a:t>
            </a:r>
          </a:p>
          <a:p>
            <a:pPr marL="280988">
              <a:tabLst>
                <a:tab pos="1652588" algn="l"/>
              </a:tabLst>
            </a:pPr>
            <a:r>
              <a:rPr lang="en-US" sz="1200" b="1" dirty="0">
                <a:solidFill>
                  <a:schemeClr val="tx1"/>
                </a:solidFill>
                <a:latin typeface="Times New Roman" pitchFamily="18" charset="0"/>
                <a:cs typeface="Times New Roman" pitchFamily="18" charset="0"/>
              </a:rPr>
              <a:t>21.00	5.90</a:t>
            </a:r>
          </a:p>
          <a:p>
            <a:pPr marL="280988">
              <a:tabLst>
                <a:tab pos="1652588" algn="l"/>
              </a:tabLst>
            </a:pPr>
            <a:r>
              <a:rPr lang="en-US" sz="1200" b="1" dirty="0">
                <a:solidFill>
                  <a:srgbClr val="FF0000"/>
                </a:solidFill>
                <a:latin typeface="Times New Roman" pitchFamily="18" charset="0"/>
                <a:cs typeface="Times New Roman" pitchFamily="18" charset="0"/>
              </a:rPr>
              <a:t>56.00</a:t>
            </a:r>
            <a:r>
              <a:rPr lang="en-US" sz="1200" b="1" dirty="0">
                <a:solidFill>
                  <a:schemeClr val="tx1"/>
                </a:solidFill>
                <a:latin typeface="Times New Roman" pitchFamily="18" charset="0"/>
                <a:cs typeface="Times New Roman" pitchFamily="18" charset="0"/>
              </a:rPr>
              <a:t>	6.00</a:t>
            </a:r>
          </a:p>
          <a:p>
            <a:pPr marL="280988">
              <a:tabLst>
                <a:tab pos="1652588" algn="l"/>
              </a:tabLst>
            </a:pPr>
            <a:r>
              <a:rPr lang="en-US" sz="1200" b="1" dirty="0">
                <a:solidFill>
                  <a:schemeClr val="tx1"/>
                </a:solidFill>
                <a:latin typeface="Times New Roman" pitchFamily="18" charset="0"/>
                <a:cs typeface="Times New Roman" pitchFamily="18" charset="0"/>
              </a:rPr>
              <a:t>24.00	5.80</a:t>
            </a:r>
          </a:p>
          <a:p>
            <a:pPr marL="280988">
              <a:tabLst>
                <a:tab pos="1652588" algn="l"/>
              </a:tabLst>
            </a:pPr>
            <a:r>
              <a:rPr lang="en-US" sz="1200" b="1" dirty="0">
                <a:solidFill>
                  <a:schemeClr val="tx1"/>
                </a:solidFill>
                <a:latin typeface="Times New Roman" pitchFamily="18" charset="0"/>
                <a:cs typeface="Times New Roman" pitchFamily="18" charset="0"/>
              </a:rPr>
              <a:t>23.00	5.50</a:t>
            </a:r>
          </a:p>
          <a:p>
            <a:pPr marL="280988">
              <a:tabLst>
                <a:tab pos="1652588" algn="l"/>
              </a:tabLst>
            </a:pPr>
            <a:r>
              <a:rPr lang="en-US" sz="1200" b="1" dirty="0">
                <a:solidFill>
                  <a:schemeClr val="tx1"/>
                </a:solidFill>
                <a:latin typeface="Times New Roman" pitchFamily="18" charset="0"/>
                <a:cs typeface="Times New Roman" pitchFamily="18" charset="0"/>
              </a:rPr>
              <a:t>28.00	5.60</a:t>
            </a:r>
          </a:p>
          <a:p>
            <a:pPr marL="280988">
              <a:tabLst>
                <a:tab pos="1652588" algn="l"/>
              </a:tabLst>
            </a:pPr>
            <a:r>
              <a:rPr lang="en-US" sz="1200" b="1" dirty="0">
                <a:solidFill>
                  <a:schemeClr val="tx1"/>
                </a:solidFill>
                <a:latin typeface="Times New Roman" pitchFamily="18" charset="0"/>
                <a:cs typeface="Times New Roman" pitchFamily="18" charset="0"/>
              </a:rPr>
              <a:t>30.00	5.60</a:t>
            </a:r>
          </a:p>
          <a:p>
            <a:pPr marL="280988">
              <a:tabLst>
                <a:tab pos="1652588" algn="l"/>
              </a:tabLst>
            </a:pPr>
            <a:r>
              <a:rPr lang="en-US" sz="1200" b="1" dirty="0">
                <a:solidFill>
                  <a:schemeClr val="tx1"/>
                </a:solidFill>
                <a:latin typeface="Times New Roman" pitchFamily="18" charset="0"/>
                <a:cs typeface="Times New Roman" pitchFamily="18" charset="0"/>
              </a:rPr>
              <a:t>22.00	5.70</a:t>
            </a:r>
          </a:p>
          <a:p>
            <a:pPr marL="280988">
              <a:tabLst>
                <a:tab pos="1652588" algn="l"/>
              </a:tabLst>
            </a:pPr>
            <a:r>
              <a:rPr lang="en-US" sz="1200" b="1" dirty="0">
                <a:solidFill>
                  <a:schemeClr val="tx1"/>
                </a:solidFill>
                <a:latin typeface="Times New Roman" pitchFamily="18" charset="0"/>
                <a:cs typeface="Times New Roman" pitchFamily="18" charset="0"/>
              </a:rPr>
              <a:t>28.00	5.70</a:t>
            </a:r>
          </a:p>
          <a:p>
            <a:pPr marL="280988">
              <a:tabLst>
                <a:tab pos="1652588" algn="l"/>
              </a:tabLst>
            </a:pPr>
            <a:r>
              <a:rPr lang="en-US" sz="1200" b="1" dirty="0">
                <a:solidFill>
                  <a:schemeClr val="tx1"/>
                </a:solidFill>
                <a:latin typeface="Times New Roman" pitchFamily="18" charset="0"/>
                <a:cs typeface="Times New Roman" pitchFamily="18" charset="0"/>
              </a:rPr>
              <a:t>24.00	5.70</a:t>
            </a:r>
          </a:p>
          <a:p>
            <a:pPr marL="280988">
              <a:tabLst>
                <a:tab pos="1652588" algn="l"/>
              </a:tabLst>
            </a:pPr>
            <a:r>
              <a:rPr lang="en-US" sz="1200" b="1" dirty="0">
                <a:solidFill>
                  <a:schemeClr val="tx1"/>
                </a:solidFill>
                <a:latin typeface="Times New Roman" pitchFamily="18" charset="0"/>
                <a:cs typeface="Times New Roman" pitchFamily="18" charset="0"/>
              </a:rPr>
              <a:t>40.00	5.80</a:t>
            </a:r>
          </a:p>
          <a:p>
            <a:pPr marL="280988">
              <a:tabLst>
                <a:tab pos="1652588" algn="l"/>
              </a:tabLst>
            </a:pPr>
            <a:r>
              <a:rPr lang="en-US" sz="1200" b="1" dirty="0">
                <a:solidFill>
                  <a:schemeClr val="tx1"/>
                </a:solidFill>
                <a:latin typeface="Times New Roman" pitchFamily="18" charset="0"/>
                <a:cs typeface="Times New Roman" pitchFamily="18" charset="0"/>
              </a:rPr>
              <a:t>42.00	5.90</a:t>
            </a:r>
          </a:p>
          <a:p>
            <a:endParaRPr lang="en-US" dirty="0"/>
          </a:p>
        </p:txBody>
      </p:sp>
      <p:cxnSp>
        <p:nvCxnSpPr>
          <p:cNvPr id="6" name="Straight Connector 5"/>
          <p:cNvCxnSpPr/>
          <p:nvPr/>
        </p:nvCxnSpPr>
        <p:spPr>
          <a:xfrm>
            <a:off x="381000" y="1926091"/>
            <a:ext cx="2743200" cy="158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381000" y="1676400"/>
            <a:ext cx="2743200" cy="1588"/>
          </a:xfrm>
          <a:prstGeom prst="line">
            <a:avLst/>
          </a:prstGeom>
        </p:spPr>
        <p:style>
          <a:lnRef idx="1">
            <a:schemeClr val="dk1"/>
          </a:lnRef>
          <a:fillRef idx="0">
            <a:schemeClr val="dk1"/>
          </a:fillRef>
          <a:effectRef idx="0">
            <a:schemeClr val="dk1"/>
          </a:effectRef>
          <a:fontRef idx="minor">
            <a:schemeClr val="tx1"/>
          </a:fontRef>
        </p:style>
      </p:cxnSp>
      <p:pic>
        <p:nvPicPr>
          <p:cNvPr id="13" name="Picture 2"/>
          <p:cNvPicPr>
            <a:picLocks noChangeAspect="1" noChangeArrowheads="1"/>
          </p:cNvPicPr>
          <p:nvPr/>
        </p:nvPicPr>
        <p:blipFill>
          <a:blip r:embed="rId2"/>
          <a:srcRect r="60588" b="45833"/>
          <a:stretch>
            <a:fillRect/>
          </a:stretch>
        </p:blipFill>
        <p:spPr bwMode="auto">
          <a:xfrm>
            <a:off x="3733800" y="2452914"/>
            <a:ext cx="4267200" cy="3116969"/>
          </a:xfrm>
          <a:prstGeom prst="rect">
            <a:avLst/>
          </a:prstGeom>
          <a:noFill/>
          <a:ln w="9525">
            <a:noFill/>
            <a:miter lim="800000"/>
            <a:headEnd/>
            <a:tailEnd/>
          </a:ln>
          <a:effectLst/>
        </p:spPr>
      </p:pic>
      <p:sp>
        <p:nvSpPr>
          <p:cNvPr id="14" name="TextBox 13"/>
          <p:cNvSpPr txBox="1"/>
          <p:nvPr/>
        </p:nvSpPr>
        <p:spPr>
          <a:xfrm>
            <a:off x="3581400" y="5867400"/>
            <a:ext cx="5257800" cy="400110"/>
          </a:xfrm>
          <a:prstGeom prst="rect">
            <a:avLst/>
          </a:prstGeom>
          <a:noFill/>
        </p:spPr>
        <p:txBody>
          <a:bodyPr wrap="square" rtlCol="0">
            <a:spAutoFit/>
          </a:bodyPr>
          <a:lstStyle/>
          <a:p>
            <a:r>
              <a:rPr lang="en-US" sz="2000" b="1" dirty="0"/>
              <a:t>Analyze          Descriptive statistics          Explore</a:t>
            </a:r>
            <a:endParaRPr lang="en-US" sz="2000" dirty="0"/>
          </a:p>
        </p:txBody>
      </p:sp>
      <p:cxnSp>
        <p:nvCxnSpPr>
          <p:cNvPr id="15" name="AutoShape 2"/>
          <p:cNvCxnSpPr>
            <a:cxnSpLocks noChangeShapeType="1"/>
          </p:cNvCxnSpPr>
          <p:nvPr/>
        </p:nvCxnSpPr>
        <p:spPr bwMode="auto">
          <a:xfrm>
            <a:off x="4678180" y="6066020"/>
            <a:ext cx="273102" cy="1588"/>
          </a:xfrm>
          <a:prstGeom prst="straightConnector1">
            <a:avLst/>
          </a:prstGeom>
          <a:noFill/>
          <a:ln w="9525">
            <a:solidFill>
              <a:srgbClr val="000000"/>
            </a:solidFill>
            <a:round/>
            <a:headEnd/>
            <a:tailEnd type="triangle" w="med" len="med"/>
          </a:ln>
        </p:spPr>
      </p:cxnSp>
      <p:cxnSp>
        <p:nvCxnSpPr>
          <p:cNvPr id="16" name="AutoShape 3"/>
          <p:cNvCxnSpPr>
            <a:cxnSpLocks noChangeShapeType="1"/>
          </p:cNvCxnSpPr>
          <p:nvPr/>
        </p:nvCxnSpPr>
        <p:spPr bwMode="auto">
          <a:xfrm>
            <a:off x="7468068" y="6081260"/>
            <a:ext cx="273102" cy="1588"/>
          </a:xfrm>
          <a:prstGeom prst="straightConnector1">
            <a:avLst/>
          </a:prstGeom>
          <a:noFill/>
          <a:ln w="9525">
            <a:solidFill>
              <a:srgbClr val="000000"/>
            </a:solidFill>
            <a:round/>
            <a:headEnd/>
            <a:tailEnd type="triangle" w="med" len="med"/>
          </a:ln>
        </p:spPr>
      </p:cxnSp>
      <p:sp>
        <p:nvSpPr>
          <p:cNvPr id="17" name="TextBox 16"/>
          <p:cNvSpPr txBox="1"/>
          <p:nvPr/>
        </p:nvSpPr>
        <p:spPr>
          <a:xfrm>
            <a:off x="4177938" y="1752600"/>
            <a:ext cx="4572000" cy="307777"/>
          </a:xfrm>
          <a:prstGeom prst="rect">
            <a:avLst/>
          </a:prstGeom>
          <a:noFill/>
        </p:spPr>
        <p:txBody>
          <a:bodyPr wrap="square" rtlCol="0">
            <a:spAutoFit/>
          </a:bodyPr>
          <a:lstStyle/>
          <a:p>
            <a:r>
              <a:rPr lang="en-US" sz="1400" dirty="0">
                <a:solidFill>
                  <a:srgbClr val="002060"/>
                </a:solidFill>
                <a:latin typeface="Times New Roman" pitchFamily="18" charset="0"/>
                <a:cs typeface="Times New Roman" pitchFamily="18" charset="0"/>
              </a:rPr>
              <a:t>In the Data View click the following commands in sequence</a:t>
            </a:r>
          </a:p>
        </p:txBody>
      </p:sp>
      <p:sp>
        <p:nvSpPr>
          <p:cNvPr id="18" name="Oval 17"/>
          <p:cNvSpPr/>
          <p:nvPr/>
        </p:nvSpPr>
        <p:spPr>
          <a:xfrm>
            <a:off x="3962400" y="1843314"/>
            <a:ext cx="228600" cy="228600"/>
          </a:xfrm>
          <a:prstGeom prst="ellipse">
            <a:avLst/>
          </a:prstGeom>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solidFill>
                  <a:srgbClr val="002060"/>
                </a:solidFill>
                <a:latin typeface="Times New Roman" pitchFamily="18" charset="0"/>
                <a:cs typeface="Times New Roman" pitchFamily="18" charset="0"/>
              </a:rPr>
              <a:t>1</a:t>
            </a:r>
          </a:p>
        </p:txBody>
      </p:sp>
      <p:cxnSp>
        <p:nvCxnSpPr>
          <p:cNvPr id="24" name="Straight Arrow Connector 23"/>
          <p:cNvCxnSpPr/>
          <p:nvPr/>
        </p:nvCxnSpPr>
        <p:spPr>
          <a:xfrm rot="5400000">
            <a:off x="5334397" y="2376317"/>
            <a:ext cx="608806"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Slide Number Placeholder 26"/>
          <p:cNvSpPr>
            <a:spLocks noGrp="1"/>
          </p:cNvSpPr>
          <p:nvPr>
            <p:ph type="sldNum" sz="quarter" idx="12"/>
          </p:nvPr>
        </p:nvSpPr>
        <p:spPr/>
        <p:txBody>
          <a:bodyPr/>
          <a:lstStyle/>
          <a:p>
            <a:fld id="{9FC7E73B-E7C9-44C2-91FD-1BF83928ABA2}"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12520" y="152400"/>
            <a:ext cx="7467600" cy="1143000"/>
          </a:xfrm>
        </p:spPr>
        <p:txBody>
          <a:bodyPr/>
          <a:lstStyle/>
          <a:p>
            <a:r>
              <a:rPr lang="en-US" dirty="0"/>
              <a:t>Detecting Outlier with SPSS</a:t>
            </a:r>
          </a:p>
        </p:txBody>
      </p:sp>
      <p:pic>
        <p:nvPicPr>
          <p:cNvPr id="9" name="Picture 4"/>
          <p:cNvPicPr>
            <a:picLocks noChangeAspect="1" noChangeArrowheads="1"/>
          </p:cNvPicPr>
          <p:nvPr/>
        </p:nvPicPr>
        <p:blipFill>
          <a:blip r:embed="rId2"/>
          <a:srcRect l="18235" t="16667" r="46471" b="40625"/>
          <a:stretch>
            <a:fillRect/>
          </a:stretch>
        </p:blipFill>
        <p:spPr bwMode="auto">
          <a:xfrm>
            <a:off x="1752600" y="2687300"/>
            <a:ext cx="4348976" cy="2971800"/>
          </a:xfrm>
          <a:prstGeom prst="rect">
            <a:avLst/>
          </a:prstGeom>
          <a:noFill/>
          <a:ln w="9525">
            <a:noFill/>
            <a:miter lim="800000"/>
            <a:headEnd/>
            <a:tailEnd/>
          </a:ln>
          <a:effectLst/>
        </p:spPr>
      </p:pic>
      <p:sp>
        <p:nvSpPr>
          <p:cNvPr id="10" name="TextBox 9"/>
          <p:cNvSpPr txBox="1"/>
          <p:nvPr/>
        </p:nvSpPr>
        <p:spPr>
          <a:xfrm>
            <a:off x="3581400" y="2057400"/>
            <a:ext cx="1828800" cy="523220"/>
          </a:xfrm>
          <a:prstGeom prst="rect">
            <a:avLst/>
          </a:prstGeom>
          <a:noFill/>
        </p:spPr>
        <p:txBody>
          <a:bodyPr wrap="square" rtlCol="0">
            <a:spAutoFit/>
          </a:bodyPr>
          <a:lstStyle/>
          <a:p>
            <a:r>
              <a:rPr lang="en-US" sz="1400" dirty="0"/>
              <a:t>Bring all the variables at this location</a:t>
            </a:r>
          </a:p>
        </p:txBody>
      </p:sp>
      <p:sp>
        <p:nvSpPr>
          <p:cNvPr id="11" name="TextBox 10"/>
          <p:cNvSpPr txBox="1"/>
          <p:nvPr/>
        </p:nvSpPr>
        <p:spPr>
          <a:xfrm>
            <a:off x="6461760" y="4439900"/>
            <a:ext cx="1539240" cy="523220"/>
          </a:xfrm>
          <a:prstGeom prst="rect">
            <a:avLst/>
          </a:prstGeom>
          <a:noFill/>
        </p:spPr>
        <p:txBody>
          <a:bodyPr wrap="square" rtlCol="0">
            <a:spAutoFit/>
          </a:bodyPr>
          <a:lstStyle/>
          <a:p>
            <a:r>
              <a:rPr lang="en-US" sz="1400" dirty="0"/>
              <a:t>Check this option for Outlier</a:t>
            </a:r>
          </a:p>
        </p:txBody>
      </p:sp>
      <p:sp>
        <p:nvSpPr>
          <p:cNvPr id="12" name="Oval 11"/>
          <p:cNvSpPr/>
          <p:nvPr/>
        </p:nvSpPr>
        <p:spPr>
          <a:xfrm>
            <a:off x="6248400" y="4546580"/>
            <a:ext cx="228600" cy="228600"/>
          </a:xfrm>
          <a:prstGeom prst="ellipse">
            <a:avLst/>
          </a:prstGeom>
          <a:ln w="3175"/>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4</a:t>
            </a:r>
          </a:p>
        </p:txBody>
      </p:sp>
      <p:sp>
        <p:nvSpPr>
          <p:cNvPr id="13" name="TextBox 12"/>
          <p:cNvSpPr txBox="1"/>
          <p:nvPr/>
        </p:nvSpPr>
        <p:spPr>
          <a:xfrm>
            <a:off x="3809274" y="5779495"/>
            <a:ext cx="1615440" cy="307777"/>
          </a:xfrm>
          <a:prstGeom prst="rect">
            <a:avLst/>
          </a:prstGeom>
          <a:noFill/>
        </p:spPr>
        <p:txBody>
          <a:bodyPr wrap="square" rtlCol="0">
            <a:spAutoFit/>
          </a:bodyPr>
          <a:lstStyle/>
          <a:p>
            <a:r>
              <a:rPr lang="en-US" sz="1400" dirty="0"/>
              <a:t>Click on </a:t>
            </a:r>
            <a:r>
              <a:rPr lang="en-US" sz="1400" b="1" dirty="0"/>
              <a:t>Continue </a:t>
            </a:r>
          </a:p>
        </p:txBody>
      </p:sp>
      <p:sp>
        <p:nvSpPr>
          <p:cNvPr id="14" name="Oval 13"/>
          <p:cNvSpPr/>
          <p:nvPr/>
        </p:nvSpPr>
        <p:spPr>
          <a:xfrm>
            <a:off x="3595914" y="5798438"/>
            <a:ext cx="228600" cy="228600"/>
          </a:xfrm>
          <a:prstGeom prst="ellipse">
            <a:avLst/>
          </a:prstGeom>
          <a:ln w="3175"/>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p>
        </p:txBody>
      </p:sp>
      <p:sp>
        <p:nvSpPr>
          <p:cNvPr id="15" name="TextBox 14"/>
          <p:cNvSpPr txBox="1"/>
          <p:nvPr/>
        </p:nvSpPr>
        <p:spPr>
          <a:xfrm>
            <a:off x="2133600" y="5811500"/>
            <a:ext cx="1066800" cy="523220"/>
          </a:xfrm>
          <a:prstGeom prst="rect">
            <a:avLst/>
          </a:prstGeom>
          <a:noFill/>
        </p:spPr>
        <p:txBody>
          <a:bodyPr wrap="square" rtlCol="0">
            <a:spAutoFit/>
          </a:bodyPr>
          <a:lstStyle/>
          <a:p>
            <a:r>
              <a:rPr lang="en-US" sz="1400" dirty="0"/>
              <a:t>Click on </a:t>
            </a:r>
            <a:r>
              <a:rPr lang="en-US" sz="1400" b="1" dirty="0"/>
              <a:t>OK</a:t>
            </a:r>
            <a:r>
              <a:rPr lang="en-US" sz="1400" dirty="0"/>
              <a:t> for output</a:t>
            </a:r>
          </a:p>
        </p:txBody>
      </p:sp>
      <p:sp>
        <p:nvSpPr>
          <p:cNvPr id="16" name="Oval 15"/>
          <p:cNvSpPr/>
          <p:nvPr/>
        </p:nvSpPr>
        <p:spPr>
          <a:xfrm>
            <a:off x="1905000" y="5831800"/>
            <a:ext cx="228600" cy="228600"/>
          </a:xfrm>
          <a:prstGeom prst="ellipse">
            <a:avLst/>
          </a:prstGeom>
          <a:ln w="3175"/>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6</a:t>
            </a:r>
          </a:p>
        </p:txBody>
      </p:sp>
      <p:cxnSp>
        <p:nvCxnSpPr>
          <p:cNvPr id="17" name="Straight Arrow Connector 16"/>
          <p:cNvCxnSpPr/>
          <p:nvPr/>
        </p:nvCxnSpPr>
        <p:spPr>
          <a:xfrm rot="10800000">
            <a:off x="4267200" y="4851380"/>
            <a:ext cx="22098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bwMode="auto">
          <a:xfrm rot="5400000" flipH="1" flipV="1">
            <a:off x="2407126" y="5643066"/>
            <a:ext cx="457200" cy="1588"/>
          </a:xfrm>
          <a:prstGeom prst="straightConnector1">
            <a:avLst/>
          </a:prstGeom>
          <a:solidFill>
            <a:schemeClr val="accent1"/>
          </a:solidFill>
          <a:ln w="12700" cap="sq" cmpd="sng" algn="ctr">
            <a:solidFill>
              <a:schemeClr val="tx1"/>
            </a:solidFill>
            <a:prstDash val="solid"/>
            <a:round/>
            <a:headEnd type="none" w="sm" len="sm"/>
            <a:tailEnd type="arrow"/>
          </a:ln>
          <a:effectLst/>
        </p:spPr>
      </p:cxnSp>
      <p:cxnSp>
        <p:nvCxnSpPr>
          <p:cNvPr id="22" name="Straight Arrow Connector 21"/>
          <p:cNvCxnSpPr/>
          <p:nvPr/>
        </p:nvCxnSpPr>
        <p:spPr bwMode="auto">
          <a:xfrm rot="5400000" flipH="1" flipV="1">
            <a:off x="3962400" y="5659100"/>
            <a:ext cx="304800" cy="1588"/>
          </a:xfrm>
          <a:prstGeom prst="straightConnector1">
            <a:avLst/>
          </a:prstGeom>
          <a:solidFill>
            <a:schemeClr val="accent1"/>
          </a:solidFill>
          <a:ln w="12700" cap="sq" cmpd="sng" algn="ctr">
            <a:solidFill>
              <a:schemeClr val="tx1"/>
            </a:solidFill>
            <a:prstDash val="solid"/>
            <a:round/>
            <a:headEnd type="none" w="sm" len="sm"/>
            <a:tailEnd type="arrow"/>
          </a:ln>
          <a:effectLst/>
        </p:spPr>
      </p:cxnSp>
      <p:cxnSp>
        <p:nvCxnSpPr>
          <p:cNvPr id="23" name="Straight Arrow Connector 22"/>
          <p:cNvCxnSpPr/>
          <p:nvPr/>
        </p:nvCxnSpPr>
        <p:spPr>
          <a:xfrm rot="5400000">
            <a:off x="4075906" y="2877006"/>
            <a:ext cx="6858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3383280" y="2153900"/>
            <a:ext cx="228600" cy="228600"/>
          </a:xfrm>
          <a:prstGeom prst="ellipse">
            <a:avLst/>
          </a:prstGeom>
          <a:ln w="3175"/>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solidFill>
                  <a:srgbClr val="002060"/>
                </a:solidFill>
                <a:latin typeface="Times New Roman" pitchFamily="18" charset="0"/>
                <a:cs typeface="Times New Roman" pitchFamily="18" charset="0"/>
              </a:rPr>
              <a:t>2</a:t>
            </a:r>
          </a:p>
        </p:txBody>
      </p:sp>
      <p:sp>
        <p:nvSpPr>
          <p:cNvPr id="25" name="TextBox 24"/>
          <p:cNvSpPr txBox="1"/>
          <p:nvPr/>
        </p:nvSpPr>
        <p:spPr>
          <a:xfrm>
            <a:off x="6324600" y="2926080"/>
            <a:ext cx="1295400" cy="738664"/>
          </a:xfrm>
          <a:prstGeom prst="rect">
            <a:avLst/>
          </a:prstGeom>
          <a:noFill/>
        </p:spPr>
        <p:txBody>
          <a:bodyPr wrap="square" rtlCol="0">
            <a:spAutoFit/>
          </a:bodyPr>
          <a:lstStyle/>
          <a:p>
            <a:r>
              <a:rPr lang="en-US" sz="1400" dirty="0"/>
              <a:t>Click on </a:t>
            </a:r>
            <a:r>
              <a:rPr lang="en-US" sz="1400" b="1" dirty="0">
                <a:solidFill>
                  <a:srgbClr val="002060"/>
                </a:solidFill>
              </a:rPr>
              <a:t>Statistics </a:t>
            </a:r>
            <a:r>
              <a:rPr lang="en-US" sz="1400" dirty="0"/>
              <a:t>for outlier</a:t>
            </a:r>
          </a:p>
        </p:txBody>
      </p:sp>
      <p:sp>
        <p:nvSpPr>
          <p:cNvPr id="26" name="Oval 25"/>
          <p:cNvSpPr/>
          <p:nvPr/>
        </p:nvSpPr>
        <p:spPr>
          <a:xfrm>
            <a:off x="7086600" y="2934044"/>
            <a:ext cx="228600" cy="228600"/>
          </a:xfrm>
          <a:prstGeom prst="ellipse">
            <a:avLst/>
          </a:prstGeom>
          <a:ln w="3175"/>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3</a:t>
            </a:r>
          </a:p>
        </p:txBody>
      </p:sp>
      <p:cxnSp>
        <p:nvCxnSpPr>
          <p:cNvPr id="27" name="Straight Arrow Connector 26"/>
          <p:cNvCxnSpPr/>
          <p:nvPr/>
        </p:nvCxnSpPr>
        <p:spPr>
          <a:xfrm>
            <a:off x="5704116" y="3206186"/>
            <a:ext cx="609600" cy="1588"/>
          </a:xfrm>
          <a:prstGeom prst="straightConnector1">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Slide Number Placeholder 27"/>
          <p:cNvSpPr>
            <a:spLocks noGrp="1"/>
          </p:cNvSpPr>
          <p:nvPr>
            <p:ph type="sldNum" sz="quarter" idx="12"/>
          </p:nvPr>
        </p:nvSpPr>
        <p:spPr/>
        <p:txBody>
          <a:bodyPr/>
          <a:lstStyle/>
          <a:p>
            <a:fld id="{9FC7E73B-E7C9-44C2-91FD-1BF83928ABA2}"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14400" y="76200"/>
            <a:ext cx="7924800" cy="1143000"/>
          </a:xfrm>
        </p:spPr>
        <p:txBody>
          <a:bodyPr>
            <a:normAutofit/>
          </a:bodyPr>
          <a:lstStyle/>
          <a:p>
            <a:r>
              <a:rPr lang="en-US" sz="3600" dirty="0"/>
              <a:t> Identifying Outliers Through </a:t>
            </a:r>
            <a:r>
              <a:rPr lang="en-US" sz="3600" dirty="0" err="1"/>
              <a:t>Boxplot</a:t>
            </a:r>
            <a:endParaRPr lang="en-US" sz="3600" dirty="0"/>
          </a:p>
        </p:txBody>
      </p:sp>
      <p:sp>
        <p:nvSpPr>
          <p:cNvPr id="9" name="TextBox 8"/>
          <p:cNvSpPr txBox="1"/>
          <p:nvPr/>
        </p:nvSpPr>
        <p:spPr>
          <a:xfrm>
            <a:off x="6629400" y="3733800"/>
            <a:ext cx="2362200" cy="369332"/>
          </a:xfrm>
          <a:prstGeom prst="rect">
            <a:avLst/>
          </a:prstGeom>
          <a:noFill/>
        </p:spPr>
        <p:txBody>
          <a:bodyPr wrap="square" rtlCol="0">
            <a:spAutoFit/>
          </a:bodyPr>
          <a:lstStyle/>
          <a:p>
            <a:r>
              <a:rPr lang="en-US" dirty="0"/>
              <a:t>A= Q</a:t>
            </a:r>
            <a:r>
              <a:rPr lang="en-US" baseline="-25000" dirty="0"/>
              <a:t>1 </a:t>
            </a:r>
            <a:r>
              <a:rPr lang="en-US" dirty="0"/>
              <a:t> -</a:t>
            </a:r>
          </a:p>
        </p:txBody>
      </p:sp>
      <p:sp>
        <p:nvSpPr>
          <p:cNvPr id="11"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
          <p:cNvGraphicFramePr>
            <a:graphicFrameLocks noChangeAspect="1"/>
          </p:cNvGraphicFramePr>
          <p:nvPr/>
        </p:nvGraphicFramePr>
        <p:xfrm>
          <a:off x="7543800" y="3714750"/>
          <a:ext cx="929268" cy="476250"/>
        </p:xfrm>
        <a:graphic>
          <a:graphicData uri="http://schemas.openxmlformats.org/presentationml/2006/ole">
            <mc:AlternateContent xmlns:mc="http://schemas.openxmlformats.org/markup-compatibility/2006">
              <mc:Choice xmlns:v="urn:schemas-microsoft-com:vml" Requires="v">
                <p:oleObj name="Equation" r:id="rId2" imgW="761669" imgH="393529" progId="Equation.3">
                  <p:embed/>
                </p:oleObj>
              </mc:Choice>
              <mc:Fallback>
                <p:oleObj name="Equation" r:id="rId2" imgW="761669" imgH="393529" progId="Equation.3">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3714750"/>
                        <a:ext cx="929268" cy="476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3"/>
          <p:cNvGraphicFramePr>
            <a:graphicFrameLocks noChangeAspect="1"/>
          </p:cNvGraphicFramePr>
          <p:nvPr/>
        </p:nvGraphicFramePr>
        <p:xfrm>
          <a:off x="7559040" y="4191001"/>
          <a:ext cx="892098" cy="457200"/>
        </p:xfrm>
        <a:graphic>
          <a:graphicData uri="http://schemas.openxmlformats.org/presentationml/2006/ole">
            <mc:AlternateContent xmlns:mc="http://schemas.openxmlformats.org/markup-compatibility/2006">
              <mc:Choice xmlns:v="urn:schemas-microsoft-com:vml" Requires="v">
                <p:oleObj name="Equation" r:id="rId4" imgW="761669" imgH="393529" progId="Equation.3">
                  <p:embed/>
                </p:oleObj>
              </mc:Choice>
              <mc:Fallback>
                <p:oleObj name="Equation" r:id="rId4" imgW="761669" imgH="393529"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9040" y="4191001"/>
                        <a:ext cx="89209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5943600" y="2971800"/>
            <a:ext cx="3276600" cy="646331"/>
          </a:xfrm>
          <a:prstGeom prst="rect">
            <a:avLst/>
          </a:prstGeom>
          <a:noFill/>
        </p:spPr>
        <p:txBody>
          <a:bodyPr wrap="square" rtlCol="0">
            <a:spAutoFit/>
          </a:bodyPr>
          <a:lstStyle/>
          <a:p>
            <a:r>
              <a:rPr lang="en-US" dirty="0"/>
              <a:t>SPSS identifies outlier if data is </a:t>
            </a:r>
          </a:p>
          <a:p>
            <a:r>
              <a:rPr lang="en-US" dirty="0"/>
              <a:t>less than A or more than B</a:t>
            </a:r>
          </a:p>
        </p:txBody>
      </p:sp>
      <p:pic>
        <p:nvPicPr>
          <p:cNvPr id="16" name="Picture 4"/>
          <p:cNvPicPr>
            <a:picLocks noChangeAspect="1" noChangeArrowheads="1"/>
          </p:cNvPicPr>
          <p:nvPr/>
        </p:nvPicPr>
        <p:blipFill>
          <a:blip r:embed="rId6"/>
          <a:srcRect l="31320" r="27981"/>
          <a:stretch>
            <a:fillRect/>
          </a:stretch>
        </p:blipFill>
        <p:spPr bwMode="auto">
          <a:xfrm>
            <a:off x="2895600" y="2057400"/>
            <a:ext cx="2123767" cy="3849328"/>
          </a:xfrm>
          <a:prstGeom prst="rect">
            <a:avLst/>
          </a:prstGeom>
          <a:noFill/>
          <a:ln w="9525">
            <a:noFill/>
            <a:miter lim="800000"/>
            <a:headEnd/>
            <a:tailEnd/>
          </a:ln>
          <a:effectLst/>
        </p:spPr>
      </p:pic>
      <p:sp>
        <p:nvSpPr>
          <p:cNvPr id="17" name="TextBox 16"/>
          <p:cNvSpPr txBox="1"/>
          <p:nvPr/>
        </p:nvSpPr>
        <p:spPr>
          <a:xfrm>
            <a:off x="6629400" y="4257675"/>
            <a:ext cx="1752600" cy="369332"/>
          </a:xfrm>
          <a:prstGeom prst="rect">
            <a:avLst/>
          </a:prstGeom>
          <a:noFill/>
        </p:spPr>
        <p:txBody>
          <a:bodyPr wrap="square" rtlCol="0">
            <a:spAutoFit/>
          </a:bodyPr>
          <a:lstStyle/>
          <a:p>
            <a:r>
              <a:rPr lang="en-US" dirty="0"/>
              <a:t>B= Q</a:t>
            </a:r>
            <a:r>
              <a:rPr lang="en-US" baseline="-25000" dirty="0"/>
              <a:t>3</a:t>
            </a:r>
            <a:r>
              <a:rPr lang="en-US" dirty="0"/>
              <a:t>  +    </a:t>
            </a:r>
          </a:p>
        </p:txBody>
      </p:sp>
      <p:sp>
        <p:nvSpPr>
          <p:cNvPr id="18" name="TextBox 17"/>
          <p:cNvSpPr txBox="1"/>
          <p:nvPr/>
        </p:nvSpPr>
        <p:spPr>
          <a:xfrm>
            <a:off x="5210628" y="3730823"/>
            <a:ext cx="762000" cy="307777"/>
          </a:xfrm>
          <a:prstGeom prst="rect">
            <a:avLst/>
          </a:prstGeom>
          <a:noFill/>
        </p:spPr>
        <p:txBody>
          <a:bodyPr wrap="square" rtlCol="0">
            <a:spAutoFit/>
          </a:bodyPr>
          <a:lstStyle/>
          <a:p>
            <a:r>
              <a:rPr lang="en-US" sz="1400" dirty="0"/>
              <a:t>Median</a:t>
            </a:r>
          </a:p>
        </p:txBody>
      </p:sp>
      <p:cxnSp>
        <p:nvCxnSpPr>
          <p:cNvPr id="19" name="Straight Arrow Connector 18"/>
          <p:cNvCxnSpPr/>
          <p:nvPr/>
        </p:nvCxnSpPr>
        <p:spPr>
          <a:xfrm rot="10800000">
            <a:off x="4572000" y="3886200"/>
            <a:ext cx="685800"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210629" y="3200401"/>
            <a:ext cx="504371" cy="304800"/>
          </a:xfrm>
          <a:prstGeom prst="rect">
            <a:avLst/>
          </a:prstGeom>
          <a:noFill/>
        </p:spPr>
        <p:txBody>
          <a:bodyPr wrap="square" rtlCol="0">
            <a:spAutoFit/>
          </a:bodyPr>
          <a:lstStyle/>
          <a:p>
            <a:r>
              <a:rPr lang="en-US" sz="1400" dirty="0"/>
              <a:t>Q</a:t>
            </a:r>
            <a:r>
              <a:rPr lang="en-US" sz="1400" baseline="-25000" dirty="0"/>
              <a:t>3</a:t>
            </a:r>
          </a:p>
        </p:txBody>
      </p:sp>
      <p:cxnSp>
        <p:nvCxnSpPr>
          <p:cNvPr id="21" name="Straight Arrow Connector 20"/>
          <p:cNvCxnSpPr/>
          <p:nvPr/>
        </p:nvCxnSpPr>
        <p:spPr>
          <a:xfrm rot="10800000">
            <a:off x="4572001" y="3355777"/>
            <a:ext cx="685800"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210628" y="4267200"/>
            <a:ext cx="504371" cy="304800"/>
          </a:xfrm>
          <a:prstGeom prst="rect">
            <a:avLst/>
          </a:prstGeom>
          <a:noFill/>
        </p:spPr>
        <p:txBody>
          <a:bodyPr wrap="square" rtlCol="0">
            <a:spAutoFit/>
          </a:bodyPr>
          <a:lstStyle/>
          <a:p>
            <a:r>
              <a:rPr lang="en-US" sz="1400" dirty="0"/>
              <a:t>Q</a:t>
            </a:r>
            <a:r>
              <a:rPr lang="en-US" sz="1400" baseline="-25000" dirty="0"/>
              <a:t>1</a:t>
            </a:r>
          </a:p>
        </p:txBody>
      </p:sp>
      <p:cxnSp>
        <p:nvCxnSpPr>
          <p:cNvPr id="24" name="Straight Arrow Connector 23"/>
          <p:cNvCxnSpPr/>
          <p:nvPr/>
        </p:nvCxnSpPr>
        <p:spPr>
          <a:xfrm rot="10800000">
            <a:off x="4572000" y="4422576"/>
            <a:ext cx="685800"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5" name="Picture 24"/>
          <p:cNvPicPr/>
          <p:nvPr/>
        </p:nvPicPr>
        <p:blipFill>
          <a:blip r:embed="rId7"/>
          <a:srcRect t="-2579"/>
          <a:stretch>
            <a:fillRect/>
          </a:stretch>
        </p:blipFill>
        <p:spPr bwMode="auto">
          <a:xfrm>
            <a:off x="0" y="1905000"/>
            <a:ext cx="2514600" cy="4038600"/>
          </a:xfrm>
          <a:prstGeom prst="rect">
            <a:avLst/>
          </a:prstGeom>
          <a:noFill/>
          <a:ln w="9525">
            <a:noFill/>
            <a:miter lim="800000"/>
            <a:headEnd/>
            <a:tailEnd/>
          </a:ln>
        </p:spPr>
      </p:pic>
      <p:sp>
        <p:nvSpPr>
          <p:cNvPr id="26" name="TextBox 25"/>
          <p:cNvSpPr txBox="1"/>
          <p:nvPr/>
        </p:nvSpPr>
        <p:spPr>
          <a:xfrm>
            <a:off x="228600" y="5943600"/>
            <a:ext cx="2209800" cy="584775"/>
          </a:xfrm>
          <a:prstGeom prst="rect">
            <a:avLst/>
          </a:prstGeom>
          <a:noFill/>
        </p:spPr>
        <p:txBody>
          <a:bodyPr wrap="square" rtlCol="0">
            <a:spAutoFit/>
          </a:bodyPr>
          <a:lstStyle/>
          <a:p>
            <a:r>
              <a:rPr lang="en-US" sz="1600" dirty="0"/>
              <a:t>4</a:t>
            </a:r>
            <a:r>
              <a:rPr lang="en-US" sz="1600" baseline="30000" dirty="0"/>
              <a:t>th</a:t>
            </a:r>
            <a:r>
              <a:rPr lang="en-US" sz="1600" dirty="0"/>
              <a:t> and 16</a:t>
            </a:r>
            <a:r>
              <a:rPr lang="en-US" sz="1600" baseline="30000" dirty="0"/>
              <a:t>th</a:t>
            </a:r>
            <a:r>
              <a:rPr lang="en-US" sz="1600" dirty="0"/>
              <a:t> data of self image are outliers</a:t>
            </a:r>
          </a:p>
        </p:txBody>
      </p:sp>
      <p:sp>
        <p:nvSpPr>
          <p:cNvPr id="28" name="TextBox 27"/>
          <p:cNvSpPr txBox="1"/>
          <p:nvPr/>
        </p:nvSpPr>
        <p:spPr>
          <a:xfrm>
            <a:off x="4267200" y="2133600"/>
            <a:ext cx="457200" cy="338554"/>
          </a:xfrm>
          <a:prstGeom prst="rect">
            <a:avLst/>
          </a:prstGeom>
          <a:noFill/>
        </p:spPr>
        <p:txBody>
          <a:bodyPr wrap="square" rtlCol="0">
            <a:spAutoFit/>
          </a:bodyPr>
          <a:lstStyle/>
          <a:p>
            <a:r>
              <a:rPr lang="en-US" sz="1600" dirty="0"/>
              <a:t>B</a:t>
            </a:r>
          </a:p>
        </p:txBody>
      </p:sp>
      <p:sp>
        <p:nvSpPr>
          <p:cNvPr id="29" name="TextBox 28"/>
          <p:cNvSpPr txBox="1"/>
          <p:nvPr/>
        </p:nvSpPr>
        <p:spPr>
          <a:xfrm>
            <a:off x="4267200" y="5345966"/>
            <a:ext cx="457200" cy="338554"/>
          </a:xfrm>
          <a:prstGeom prst="rect">
            <a:avLst/>
          </a:prstGeom>
          <a:noFill/>
        </p:spPr>
        <p:txBody>
          <a:bodyPr wrap="square" rtlCol="0">
            <a:spAutoFit/>
          </a:bodyPr>
          <a:lstStyle/>
          <a:p>
            <a:r>
              <a:rPr lang="en-US" sz="1600" dirty="0"/>
              <a:t>A</a:t>
            </a:r>
          </a:p>
        </p:txBody>
      </p:sp>
      <p:sp>
        <p:nvSpPr>
          <p:cNvPr id="30" name="Slide Number Placeholder 29"/>
          <p:cNvSpPr>
            <a:spLocks noGrp="1"/>
          </p:cNvSpPr>
          <p:nvPr>
            <p:ph type="sldNum" sz="quarter" idx="12"/>
          </p:nvPr>
        </p:nvSpPr>
        <p:spPr/>
        <p:txBody>
          <a:bodyPr/>
          <a:lstStyle/>
          <a:p>
            <a:fld id="{9FC7E73B-E7C9-44C2-91FD-1BF83928ABA2}"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76200"/>
            <a:ext cx="8001000" cy="1252728"/>
          </a:xfrm>
        </p:spPr>
        <p:txBody>
          <a:bodyPr>
            <a:normAutofit fontScale="90000"/>
          </a:bodyPr>
          <a:lstStyle/>
          <a:p>
            <a:r>
              <a:rPr lang="en-US" dirty="0"/>
              <a:t>What if the Assumptions Violate</a:t>
            </a:r>
          </a:p>
        </p:txBody>
      </p:sp>
      <p:sp>
        <p:nvSpPr>
          <p:cNvPr id="6" name="TextBox 5"/>
          <p:cNvSpPr txBox="1"/>
          <p:nvPr/>
        </p:nvSpPr>
        <p:spPr>
          <a:xfrm>
            <a:off x="762000" y="2438400"/>
            <a:ext cx="8214360" cy="3308598"/>
          </a:xfrm>
          <a:prstGeom prst="rect">
            <a:avLst/>
          </a:prstGeom>
          <a:noFill/>
        </p:spPr>
        <p:txBody>
          <a:bodyPr wrap="square" rtlCol="0">
            <a:spAutoFit/>
          </a:bodyPr>
          <a:lstStyle/>
          <a:p>
            <a:r>
              <a:rPr lang="en-US" b="1" dirty="0">
                <a:solidFill>
                  <a:srgbClr val="002060"/>
                </a:solidFill>
              </a:rPr>
              <a:t>	____________________________________________________</a:t>
            </a:r>
            <a:endParaRPr lang="en-US" dirty="0">
              <a:solidFill>
                <a:srgbClr val="002060"/>
              </a:solidFill>
            </a:endParaRPr>
          </a:p>
          <a:p>
            <a:r>
              <a:rPr lang="en-US" dirty="0">
                <a:solidFill>
                  <a:srgbClr val="002060"/>
                </a:solidFill>
              </a:rPr>
              <a:t>                       </a:t>
            </a:r>
            <a:r>
              <a:rPr lang="en-US" b="1" dirty="0">
                <a:solidFill>
                  <a:srgbClr val="002060"/>
                </a:solidFill>
              </a:rPr>
              <a:t>Nature of variable                  Suitable central tendency</a:t>
            </a:r>
            <a:endParaRPr lang="en-US" dirty="0">
              <a:solidFill>
                <a:srgbClr val="002060"/>
              </a:solidFill>
            </a:endParaRPr>
          </a:p>
          <a:p>
            <a:r>
              <a:rPr lang="en-US" dirty="0">
                <a:solidFill>
                  <a:srgbClr val="002060"/>
                </a:solidFill>
              </a:rPr>
              <a:t>	____________________________________________________</a:t>
            </a:r>
          </a:p>
          <a:p>
            <a:r>
              <a:rPr lang="en-US" dirty="0">
                <a:solidFill>
                  <a:srgbClr val="002060"/>
                </a:solidFill>
              </a:rPr>
              <a:t>	</a:t>
            </a:r>
          </a:p>
          <a:p>
            <a:r>
              <a:rPr lang="en-US" dirty="0">
                <a:solidFill>
                  <a:srgbClr val="002060"/>
                </a:solidFill>
              </a:rPr>
              <a:t>                       Nominal data  </a:t>
            </a:r>
            <a:r>
              <a:rPr lang="en-US" sz="1400" dirty="0">
                <a:solidFill>
                  <a:srgbClr val="002060"/>
                </a:solidFill>
              </a:rPr>
              <a:t>(Categorical)</a:t>
            </a:r>
            <a:r>
              <a:rPr lang="en-US" sz="1200" dirty="0">
                <a:solidFill>
                  <a:srgbClr val="002060"/>
                </a:solidFill>
              </a:rPr>
              <a:t>	</a:t>
            </a:r>
            <a:r>
              <a:rPr lang="en-US" dirty="0">
                <a:solidFill>
                  <a:srgbClr val="002060"/>
                </a:solidFill>
              </a:rPr>
              <a:t>	Mode</a:t>
            </a:r>
          </a:p>
          <a:p>
            <a:pPr>
              <a:spcBef>
                <a:spcPts val="600"/>
              </a:spcBef>
            </a:pPr>
            <a:r>
              <a:rPr lang="en-US" dirty="0">
                <a:solidFill>
                  <a:srgbClr val="002060"/>
                </a:solidFill>
              </a:rPr>
              <a:t>	   Ordinal data			Median</a:t>
            </a:r>
          </a:p>
          <a:p>
            <a:pPr>
              <a:spcBef>
                <a:spcPts val="600"/>
              </a:spcBef>
            </a:pPr>
            <a:r>
              <a:rPr lang="en-US" dirty="0">
                <a:solidFill>
                  <a:srgbClr val="002060"/>
                </a:solidFill>
              </a:rPr>
              <a:t>                 	   Interval/Ratio 			Mean</a:t>
            </a:r>
          </a:p>
          <a:p>
            <a:r>
              <a:rPr lang="en-US" sz="1400" dirty="0">
                <a:solidFill>
                  <a:srgbClr val="002060"/>
                </a:solidFill>
              </a:rPr>
              <a:t>                               (Symmetrical or nearly symmetrical)	</a:t>
            </a:r>
          </a:p>
          <a:p>
            <a:pPr>
              <a:spcBef>
                <a:spcPts val="600"/>
              </a:spcBef>
            </a:pPr>
            <a:r>
              <a:rPr lang="en-US" dirty="0">
                <a:solidFill>
                  <a:srgbClr val="002060"/>
                </a:solidFill>
              </a:rPr>
              <a:t>                       Interval/Ratio </a:t>
            </a:r>
            <a:r>
              <a:rPr lang="en-US" sz="1400" dirty="0">
                <a:solidFill>
                  <a:srgbClr val="002060"/>
                </a:solidFill>
              </a:rPr>
              <a:t>(skewed)	</a:t>
            </a:r>
            <a:r>
              <a:rPr lang="en-US" dirty="0">
                <a:solidFill>
                  <a:srgbClr val="002060"/>
                </a:solidFill>
              </a:rPr>
              <a:t>	Median</a:t>
            </a:r>
          </a:p>
          <a:p>
            <a:r>
              <a:rPr lang="en-US" dirty="0">
                <a:solidFill>
                  <a:srgbClr val="002060"/>
                </a:solidFill>
              </a:rPr>
              <a:t>	____________________________________________________</a:t>
            </a:r>
          </a:p>
          <a:p>
            <a:endParaRPr lang="en-US" dirty="0">
              <a:solidFill>
                <a:srgbClr val="002060"/>
              </a:solidFill>
            </a:endParaRPr>
          </a:p>
        </p:txBody>
      </p:sp>
      <p:sp>
        <p:nvSpPr>
          <p:cNvPr id="7" name="Left Brace 6"/>
          <p:cNvSpPr/>
          <p:nvPr/>
        </p:nvSpPr>
        <p:spPr>
          <a:xfrm>
            <a:off x="1676400" y="3675084"/>
            <a:ext cx="152400" cy="457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8" name="TextBox 7"/>
          <p:cNvSpPr txBox="1"/>
          <p:nvPr/>
        </p:nvSpPr>
        <p:spPr>
          <a:xfrm>
            <a:off x="152400" y="3751284"/>
            <a:ext cx="1219200" cy="338554"/>
          </a:xfrm>
          <a:prstGeom prst="rect">
            <a:avLst/>
          </a:prstGeom>
          <a:noFill/>
        </p:spPr>
        <p:txBody>
          <a:bodyPr wrap="square" rtlCol="0">
            <a:spAutoFit/>
          </a:bodyPr>
          <a:lstStyle/>
          <a:p>
            <a:r>
              <a:rPr lang="en-US" sz="1600" b="1" dirty="0">
                <a:solidFill>
                  <a:srgbClr val="002060"/>
                </a:solidFill>
              </a:rPr>
              <a:t>Non-metric</a:t>
            </a:r>
          </a:p>
        </p:txBody>
      </p:sp>
      <p:sp>
        <p:nvSpPr>
          <p:cNvPr id="9" name="TextBox 8"/>
          <p:cNvSpPr txBox="1"/>
          <p:nvPr/>
        </p:nvSpPr>
        <p:spPr>
          <a:xfrm>
            <a:off x="609600" y="4527798"/>
            <a:ext cx="838200" cy="338554"/>
          </a:xfrm>
          <a:prstGeom prst="rect">
            <a:avLst/>
          </a:prstGeom>
          <a:noFill/>
        </p:spPr>
        <p:txBody>
          <a:bodyPr wrap="square" rtlCol="0">
            <a:spAutoFit/>
          </a:bodyPr>
          <a:lstStyle/>
          <a:p>
            <a:r>
              <a:rPr lang="en-US" sz="1600" b="1" dirty="0">
                <a:solidFill>
                  <a:srgbClr val="002060"/>
                </a:solidFill>
              </a:rPr>
              <a:t>Metric</a:t>
            </a:r>
          </a:p>
        </p:txBody>
      </p:sp>
      <p:sp>
        <p:nvSpPr>
          <p:cNvPr id="10" name="Left Brace 9"/>
          <p:cNvSpPr/>
          <p:nvPr/>
        </p:nvSpPr>
        <p:spPr>
          <a:xfrm>
            <a:off x="1676400" y="4408056"/>
            <a:ext cx="152400" cy="6096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cxnSp>
        <p:nvCxnSpPr>
          <p:cNvPr id="11" name="Straight Arrow Connector 10"/>
          <p:cNvCxnSpPr/>
          <p:nvPr/>
        </p:nvCxnSpPr>
        <p:spPr>
          <a:xfrm>
            <a:off x="1295400" y="391661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295400" y="470922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81800" y="3704112"/>
            <a:ext cx="1828800" cy="338554"/>
          </a:xfrm>
          <a:prstGeom prst="rect">
            <a:avLst/>
          </a:prstGeom>
          <a:noFill/>
        </p:spPr>
        <p:txBody>
          <a:bodyPr wrap="square" rtlCol="0">
            <a:spAutoFit/>
          </a:bodyPr>
          <a:lstStyle/>
          <a:p>
            <a:r>
              <a:rPr lang="en-US" sz="1600" b="1" dirty="0">
                <a:solidFill>
                  <a:srgbClr val="002060"/>
                </a:solidFill>
              </a:rPr>
              <a:t>Non-parametric</a:t>
            </a:r>
          </a:p>
        </p:txBody>
      </p:sp>
      <p:sp>
        <p:nvSpPr>
          <p:cNvPr id="14" name="TextBox 13"/>
          <p:cNvSpPr txBox="1"/>
          <p:nvPr/>
        </p:nvSpPr>
        <p:spPr>
          <a:xfrm>
            <a:off x="6585858" y="4284684"/>
            <a:ext cx="1295400" cy="338554"/>
          </a:xfrm>
          <a:prstGeom prst="rect">
            <a:avLst/>
          </a:prstGeom>
          <a:noFill/>
        </p:spPr>
        <p:txBody>
          <a:bodyPr wrap="square" rtlCol="0">
            <a:spAutoFit/>
          </a:bodyPr>
          <a:lstStyle/>
          <a:p>
            <a:r>
              <a:rPr lang="en-US" sz="1600" b="1" dirty="0">
                <a:solidFill>
                  <a:srgbClr val="002060"/>
                </a:solidFill>
              </a:rPr>
              <a:t>Parametric</a:t>
            </a:r>
          </a:p>
        </p:txBody>
      </p:sp>
      <p:cxnSp>
        <p:nvCxnSpPr>
          <p:cNvPr id="15" name="Straight Arrow Connector 14"/>
          <p:cNvCxnSpPr/>
          <p:nvPr/>
        </p:nvCxnSpPr>
        <p:spPr>
          <a:xfrm>
            <a:off x="6444342" y="3874656"/>
            <a:ext cx="381000" cy="1588"/>
          </a:xfrm>
          <a:prstGeom prst="straightConnector1">
            <a:avLst/>
          </a:prstGeom>
          <a:ln>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ight Brace 15"/>
          <p:cNvSpPr/>
          <p:nvPr/>
        </p:nvSpPr>
        <p:spPr>
          <a:xfrm>
            <a:off x="6248400" y="3660570"/>
            <a:ext cx="152400" cy="457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cxnSp>
        <p:nvCxnSpPr>
          <p:cNvPr id="17" name="Straight Arrow Connector 16"/>
          <p:cNvCxnSpPr/>
          <p:nvPr/>
        </p:nvCxnSpPr>
        <p:spPr>
          <a:xfrm>
            <a:off x="6248400" y="4454736"/>
            <a:ext cx="381000" cy="1588"/>
          </a:xfrm>
          <a:prstGeom prst="straightConnector1">
            <a:avLst/>
          </a:prstGeom>
          <a:ln>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585858" y="4827872"/>
            <a:ext cx="1796142" cy="338554"/>
          </a:xfrm>
          <a:prstGeom prst="rect">
            <a:avLst/>
          </a:prstGeom>
          <a:noFill/>
        </p:spPr>
        <p:txBody>
          <a:bodyPr wrap="square" rtlCol="0">
            <a:spAutoFit/>
          </a:bodyPr>
          <a:lstStyle/>
          <a:p>
            <a:r>
              <a:rPr lang="en-US" sz="1600" b="1" dirty="0">
                <a:solidFill>
                  <a:srgbClr val="002060"/>
                </a:solidFill>
              </a:rPr>
              <a:t>Non-parametric </a:t>
            </a:r>
          </a:p>
        </p:txBody>
      </p:sp>
      <p:cxnSp>
        <p:nvCxnSpPr>
          <p:cNvPr id="19" name="Straight Arrow Connector 18"/>
          <p:cNvCxnSpPr/>
          <p:nvPr/>
        </p:nvCxnSpPr>
        <p:spPr>
          <a:xfrm>
            <a:off x="6248400" y="4997924"/>
            <a:ext cx="381000" cy="1588"/>
          </a:xfrm>
          <a:prstGeom prst="straightConnector1">
            <a:avLst/>
          </a:prstGeom>
          <a:ln>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1676400" y="4756398"/>
            <a:ext cx="6705600" cy="457200"/>
          </a:xfrm>
          <a:prstGeom prst="ellipse">
            <a:avLst/>
          </a:prstGeom>
          <a:noFill/>
          <a:ln w="3175">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a:xfrm>
            <a:off x="2590800" y="1981200"/>
            <a:ext cx="4114800" cy="400110"/>
          </a:xfrm>
          <a:prstGeom prst="rect">
            <a:avLst/>
          </a:prstGeom>
          <a:noFill/>
        </p:spPr>
        <p:txBody>
          <a:bodyPr wrap="square" rtlCol="0">
            <a:spAutoFit/>
          </a:bodyPr>
          <a:lstStyle/>
          <a:p>
            <a:r>
              <a:rPr lang="en-US" sz="2000" b="1" dirty="0">
                <a:solidFill>
                  <a:srgbClr val="C00000"/>
                </a:solidFill>
              </a:rPr>
              <a:t>Assumptions in Computing Average</a:t>
            </a:r>
          </a:p>
        </p:txBody>
      </p:sp>
      <p:sp>
        <p:nvSpPr>
          <p:cNvPr id="22" name="Slide Number Placeholder 21"/>
          <p:cNvSpPr>
            <a:spLocks noGrp="1"/>
          </p:cNvSpPr>
          <p:nvPr>
            <p:ph type="sldNum" sz="quarter" idx="12"/>
          </p:nvPr>
        </p:nvSpPr>
        <p:spPr/>
        <p:txBody>
          <a:bodyPr/>
          <a:lstStyle/>
          <a:p>
            <a:fld id="{9FC7E73B-E7C9-44C2-91FD-1BF83928ABA2}"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5400" y="2743200"/>
            <a:ext cx="6019800" cy="1477328"/>
          </a:xfrm>
          <a:prstGeom prst="rect">
            <a:avLst/>
          </a:prstGeom>
          <a:noFill/>
        </p:spPr>
        <p:txBody>
          <a:bodyPr wrap="square" rtlCol="0">
            <a:spAutoFit/>
          </a:bodyPr>
          <a:lstStyle/>
          <a:p>
            <a:pPr>
              <a:tabLst>
                <a:tab pos="914400" algn="l"/>
                <a:tab pos="1371600" algn="l"/>
                <a:tab pos="1770063" algn="l"/>
                <a:tab pos="2227263" algn="l"/>
                <a:tab pos="2743200" algn="l"/>
                <a:tab pos="3200400" algn="l"/>
                <a:tab pos="3598863" algn="l"/>
                <a:tab pos="4114800" algn="l"/>
                <a:tab pos="4513263" algn="l"/>
                <a:tab pos="5029200" algn="l"/>
                <a:tab pos="5427663" algn="l"/>
              </a:tabLst>
            </a:pPr>
            <a:r>
              <a:rPr lang="en-US" dirty="0">
                <a:solidFill>
                  <a:srgbClr val="002060"/>
                </a:solidFill>
              </a:rPr>
              <a:t>____________________________________________________</a:t>
            </a:r>
          </a:p>
          <a:p>
            <a:pPr>
              <a:tabLst>
                <a:tab pos="914400" algn="l"/>
                <a:tab pos="1371600" algn="l"/>
                <a:tab pos="1770063" algn="l"/>
                <a:tab pos="2227263" algn="l"/>
                <a:tab pos="2743200" algn="l"/>
                <a:tab pos="3200400" algn="l"/>
                <a:tab pos="3598863" algn="l"/>
                <a:tab pos="4114800" algn="l"/>
                <a:tab pos="4513263" algn="l"/>
                <a:tab pos="5029200" algn="l"/>
                <a:tab pos="5427663" algn="l"/>
              </a:tabLst>
            </a:pPr>
            <a:r>
              <a:rPr lang="en-US" dirty="0">
                <a:solidFill>
                  <a:srgbClr val="002060"/>
                </a:solidFill>
              </a:rPr>
              <a:t>Student:		1	2	3	4	5	6	7	8	9	10</a:t>
            </a:r>
          </a:p>
          <a:p>
            <a:pPr>
              <a:tabLst>
                <a:tab pos="914400" algn="l"/>
                <a:tab pos="1371600" algn="l"/>
                <a:tab pos="1770063" algn="l"/>
                <a:tab pos="2227263" algn="l"/>
                <a:tab pos="2743200" algn="l"/>
                <a:tab pos="3200400" algn="l"/>
                <a:tab pos="3598863" algn="l"/>
                <a:tab pos="4114800" algn="l"/>
                <a:tab pos="4513263" algn="l"/>
                <a:tab pos="5029200" algn="l"/>
                <a:tab pos="5427663" algn="l"/>
              </a:tabLst>
            </a:pPr>
            <a:r>
              <a:rPr lang="en-US" dirty="0">
                <a:solidFill>
                  <a:srgbClr val="002060"/>
                </a:solidFill>
              </a:rPr>
              <a:t>Marks:		35	40	30	32	35	39	33	32	91	93</a:t>
            </a:r>
          </a:p>
          <a:p>
            <a:r>
              <a:rPr lang="en-US" dirty="0">
                <a:solidFill>
                  <a:srgbClr val="002060"/>
                </a:solidFill>
              </a:rPr>
              <a:t>____________________________________________________</a:t>
            </a:r>
          </a:p>
          <a:p>
            <a:endParaRPr lang="en-US" dirty="0">
              <a:solidFill>
                <a:srgbClr val="002060"/>
              </a:solidFill>
            </a:endParaRPr>
          </a:p>
        </p:txBody>
      </p:sp>
      <p:sp>
        <p:nvSpPr>
          <p:cNvPr id="6" name="TextBox 5"/>
          <p:cNvSpPr txBox="1"/>
          <p:nvPr/>
        </p:nvSpPr>
        <p:spPr>
          <a:xfrm>
            <a:off x="1295400" y="4343400"/>
            <a:ext cx="1295400" cy="369332"/>
          </a:xfrm>
          <a:prstGeom prst="rect">
            <a:avLst/>
          </a:prstGeom>
          <a:noFill/>
        </p:spPr>
        <p:txBody>
          <a:bodyPr wrap="square" rtlCol="0">
            <a:spAutoFit/>
          </a:bodyPr>
          <a:lstStyle/>
          <a:p>
            <a:r>
              <a:rPr lang="en-US" b="1" dirty="0">
                <a:solidFill>
                  <a:srgbClr val="002060"/>
                </a:solidFill>
              </a:rPr>
              <a:t>Mean =</a:t>
            </a:r>
            <a:r>
              <a:rPr lang="en-US" b="1" dirty="0">
                <a:solidFill>
                  <a:srgbClr val="FF0000"/>
                </a:solidFill>
              </a:rPr>
              <a:t>46</a:t>
            </a:r>
            <a:r>
              <a:rPr lang="en-US" b="1" dirty="0">
                <a:solidFill>
                  <a:srgbClr val="002060"/>
                </a:solidFill>
              </a:rPr>
              <a:t> </a:t>
            </a:r>
          </a:p>
        </p:txBody>
      </p:sp>
      <p:sp>
        <p:nvSpPr>
          <p:cNvPr id="7" name="TextBox 6"/>
          <p:cNvSpPr txBox="1"/>
          <p:nvPr/>
        </p:nvSpPr>
        <p:spPr>
          <a:xfrm>
            <a:off x="1295400" y="4724400"/>
            <a:ext cx="4038600" cy="369332"/>
          </a:xfrm>
          <a:prstGeom prst="rect">
            <a:avLst/>
          </a:prstGeom>
          <a:noFill/>
        </p:spPr>
        <p:txBody>
          <a:bodyPr wrap="square" rtlCol="0">
            <a:spAutoFit/>
          </a:bodyPr>
          <a:lstStyle/>
          <a:p>
            <a:r>
              <a:rPr lang="en-US" dirty="0">
                <a:solidFill>
                  <a:srgbClr val="002060"/>
                </a:solidFill>
              </a:rPr>
              <a:t>But most of the scores are less than   46</a:t>
            </a:r>
          </a:p>
        </p:txBody>
      </p:sp>
      <p:sp>
        <p:nvSpPr>
          <p:cNvPr id="8" name="TextBox 7"/>
          <p:cNvSpPr txBox="1"/>
          <p:nvPr/>
        </p:nvSpPr>
        <p:spPr>
          <a:xfrm>
            <a:off x="2590800" y="2590800"/>
            <a:ext cx="3581400" cy="338554"/>
          </a:xfrm>
          <a:prstGeom prst="rect">
            <a:avLst/>
          </a:prstGeom>
          <a:noFill/>
        </p:spPr>
        <p:txBody>
          <a:bodyPr wrap="square" rtlCol="0">
            <a:spAutoFit/>
          </a:bodyPr>
          <a:lstStyle/>
          <a:p>
            <a:r>
              <a:rPr lang="en-US" sz="1600" dirty="0">
                <a:solidFill>
                  <a:srgbClr val="FF0000"/>
                </a:solidFill>
              </a:rPr>
              <a:t>Marks of the students in an examination</a:t>
            </a:r>
          </a:p>
        </p:txBody>
      </p:sp>
      <p:sp>
        <p:nvSpPr>
          <p:cNvPr id="9" name="TextBox 8"/>
          <p:cNvSpPr txBox="1"/>
          <p:nvPr/>
        </p:nvSpPr>
        <p:spPr>
          <a:xfrm>
            <a:off x="1295400" y="1981200"/>
            <a:ext cx="1447800" cy="381000"/>
          </a:xfrm>
          <a:prstGeom prst="rect">
            <a:avLst/>
          </a:prstGeom>
          <a:noFill/>
        </p:spPr>
        <p:txBody>
          <a:bodyPr wrap="square" rtlCol="0">
            <a:spAutoFit/>
          </a:bodyPr>
          <a:lstStyle/>
          <a:p>
            <a:r>
              <a:rPr lang="en-US" b="1" dirty="0">
                <a:solidFill>
                  <a:srgbClr val="002060"/>
                </a:solidFill>
              </a:rPr>
              <a:t>An Example</a:t>
            </a:r>
          </a:p>
        </p:txBody>
      </p:sp>
      <p:pic>
        <p:nvPicPr>
          <p:cNvPr id="10" name="Picture 4" descr="Negative and Positive Skews"/>
          <p:cNvPicPr>
            <a:picLocks noChangeAspect="1" noChangeArrowheads="1"/>
          </p:cNvPicPr>
          <p:nvPr/>
        </p:nvPicPr>
        <p:blipFill>
          <a:blip r:embed="rId2"/>
          <a:srcRect r="5882" b="54717"/>
          <a:stretch>
            <a:fillRect/>
          </a:stretch>
        </p:blipFill>
        <p:spPr bwMode="auto">
          <a:xfrm>
            <a:off x="5943600" y="4191000"/>
            <a:ext cx="2590800" cy="914400"/>
          </a:xfrm>
          <a:prstGeom prst="rect">
            <a:avLst/>
          </a:prstGeom>
          <a:noFill/>
        </p:spPr>
      </p:pic>
      <p:sp>
        <p:nvSpPr>
          <p:cNvPr id="11" name="TextBox 10"/>
          <p:cNvSpPr txBox="1"/>
          <p:nvPr/>
        </p:nvSpPr>
        <p:spPr>
          <a:xfrm>
            <a:off x="1295400" y="5715000"/>
            <a:ext cx="1447800" cy="369332"/>
          </a:xfrm>
          <a:prstGeom prst="rect">
            <a:avLst/>
          </a:prstGeom>
          <a:noFill/>
        </p:spPr>
        <p:txBody>
          <a:bodyPr wrap="square" rtlCol="0">
            <a:spAutoFit/>
          </a:bodyPr>
          <a:lstStyle/>
          <a:p>
            <a:r>
              <a:rPr lang="en-US" b="1" dirty="0">
                <a:solidFill>
                  <a:srgbClr val="002060"/>
                </a:solidFill>
              </a:rPr>
              <a:t>Median = </a:t>
            </a:r>
            <a:r>
              <a:rPr lang="en-US" b="1" dirty="0">
                <a:solidFill>
                  <a:srgbClr val="FF0000"/>
                </a:solidFill>
              </a:rPr>
              <a:t>35</a:t>
            </a:r>
          </a:p>
        </p:txBody>
      </p:sp>
      <p:sp>
        <p:nvSpPr>
          <p:cNvPr id="12" name="TextBox 11"/>
          <p:cNvSpPr txBox="1"/>
          <p:nvPr/>
        </p:nvSpPr>
        <p:spPr>
          <a:xfrm>
            <a:off x="1295400" y="6046458"/>
            <a:ext cx="4114800" cy="369332"/>
          </a:xfrm>
          <a:prstGeom prst="rect">
            <a:avLst/>
          </a:prstGeom>
          <a:noFill/>
        </p:spPr>
        <p:txBody>
          <a:bodyPr wrap="square" rtlCol="0">
            <a:spAutoFit/>
          </a:bodyPr>
          <a:lstStyle/>
          <a:p>
            <a:r>
              <a:rPr lang="en-US" dirty="0">
                <a:solidFill>
                  <a:srgbClr val="002060"/>
                </a:solidFill>
              </a:rPr>
              <a:t>A most representative value of average</a:t>
            </a:r>
          </a:p>
        </p:txBody>
      </p:sp>
      <p:sp>
        <p:nvSpPr>
          <p:cNvPr id="14" name="Title 1"/>
          <p:cNvSpPr>
            <a:spLocks noGrp="1"/>
          </p:cNvSpPr>
          <p:nvPr>
            <p:ph type="title"/>
          </p:nvPr>
        </p:nvSpPr>
        <p:spPr>
          <a:xfrm>
            <a:off x="914400" y="76200"/>
            <a:ext cx="8001000" cy="1252728"/>
          </a:xfrm>
        </p:spPr>
        <p:txBody>
          <a:bodyPr>
            <a:normAutofit fontScale="90000"/>
          </a:bodyPr>
          <a:lstStyle/>
          <a:p>
            <a:r>
              <a:rPr lang="en-US" dirty="0"/>
              <a:t>What if the Assumptions Violate</a:t>
            </a:r>
          </a:p>
        </p:txBody>
      </p:sp>
      <p:sp>
        <p:nvSpPr>
          <p:cNvPr id="15" name="Slide Number Placeholder 14"/>
          <p:cNvSpPr>
            <a:spLocks noGrp="1"/>
          </p:cNvSpPr>
          <p:nvPr>
            <p:ph type="sldNum" sz="quarter" idx="12"/>
          </p:nvPr>
        </p:nvSpPr>
        <p:spPr/>
        <p:txBody>
          <a:bodyPr/>
          <a:lstStyle/>
          <a:p>
            <a:fld id="{9FC7E73B-E7C9-44C2-91FD-1BF83928ABA2}" type="slidenum">
              <a:rPr lang="en-US" smtClean="0">
                <a:solidFill>
                  <a:srgbClr val="002060"/>
                </a:solidFill>
              </a:rPr>
              <a:pPr/>
              <a:t>15</a:t>
            </a:fld>
            <a:endParaRPr lang="en-US">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 y="-152400"/>
            <a:ext cx="8001000" cy="1252728"/>
          </a:xfrm>
        </p:spPr>
        <p:txBody>
          <a:bodyPr>
            <a:normAutofit/>
          </a:bodyPr>
          <a:lstStyle/>
          <a:p>
            <a:r>
              <a:rPr lang="en-US" sz="3200" dirty="0">
                <a:solidFill>
                  <a:srgbClr val="002060"/>
                </a:solidFill>
              </a:rPr>
              <a:t>What if the </a:t>
            </a:r>
            <a:r>
              <a:rPr lang="en-US" sz="3200" dirty="0">
                <a:solidFill>
                  <a:srgbClr val="002060"/>
                </a:solidFill>
                <a:hlinkClick r:id="rId2" action="ppaction://hlinksldjump"/>
              </a:rPr>
              <a:t>Assumption of Normality </a:t>
            </a:r>
            <a:r>
              <a:rPr lang="en-US" sz="3200" dirty="0">
                <a:solidFill>
                  <a:srgbClr val="002060"/>
                </a:solidFill>
              </a:rPr>
              <a:t>Violates</a:t>
            </a:r>
          </a:p>
        </p:txBody>
      </p:sp>
      <p:sp>
        <p:nvSpPr>
          <p:cNvPr id="5" name="TextBox 4"/>
          <p:cNvSpPr txBox="1"/>
          <p:nvPr/>
        </p:nvSpPr>
        <p:spPr>
          <a:xfrm>
            <a:off x="228600" y="838200"/>
            <a:ext cx="6781800" cy="830997"/>
          </a:xfrm>
          <a:prstGeom prst="rect">
            <a:avLst/>
          </a:prstGeom>
          <a:noFill/>
        </p:spPr>
        <p:txBody>
          <a:bodyPr wrap="square" rtlCol="0">
            <a:spAutoFit/>
          </a:bodyPr>
          <a:lstStyle/>
          <a:p>
            <a:r>
              <a:rPr lang="en-US" sz="1600" b="1" dirty="0">
                <a:solidFill>
                  <a:srgbClr val="002060"/>
                </a:solidFill>
              </a:rPr>
              <a:t>Illustration </a:t>
            </a:r>
            <a:r>
              <a:rPr lang="en-US" sz="1600" dirty="0"/>
              <a:t>Consider the marks obtained by the students in mathematics as shown in the table. Can it be concluded that the sample has been drawn from the population having mean 8.     We wish to test   </a:t>
            </a:r>
            <a:r>
              <a:rPr lang="en-US" sz="1600" b="1" dirty="0"/>
              <a:t>H</a:t>
            </a:r>
            <a:r>
              <a:rPr lang="en-US" sz="1600" b="1" baseline="-25000" dirty="0"/>
              <a:t>0</a:t>
            </a:r>
            <a:r>
              <a:rPr lang="en-US" sz="1600" b="1" dirty="0"/>
              <a:t>:µ=8  against H</a:t>
            </a:r>
            <a:r>
              <a:rPr lang="en-US" sz="1600" b="1" baseline="-25000" dirty="0"/>
              <a:t>1</a:t>
            </a:r>
            <a:r>
              <a:rPr lang="en-US" sz="1600" b="1" dirty="0"/>
              <a:t>: µ≠8. </a:t>
            </a:r>
          </a:p>
        </p:txBody>
      </p:sp>
      <p:sp>
        <p:nvSpPr>
          <p:cNvPr id="6" name="TextBox 5"/>
          <p:cNvSpPr txBox="1"/>
          <p:nvPr/>
        </p:nvSpPr>
        <p:spPr>
          <a:xfrm>
            <a:off x="8001000" y="122396"/>
            <a:ext cx="1371600" cy="4755148"/>
          </a:xfrm>
          <a:prstGeom prst="rect">
            <a:avLst/>
          </a:prstGeom>
          <a:noFill/>
        </p:spPr>
        <p:txBody>
          <a:bodyPr wrap="square" rtlCol="0">
            <a:spAutoFit/>
          </a:bodyPr>
          <a:lstStyle/>
          <a:p>
            <a:r>
              <a:rPr lang="en-US" b="1" dirty="0"/>
              <a:t>Marks(X)</a:t>
            </a:r>
            <a:endParaRPr lang="en-US" dirty="0"/>
          </a:p>
          <a:p>
            <a:pPr>
              <a:spcBef>
                <a:spcPts val="600"/>
              </a:spcBef>
            </a:pPr>
            <a:r>
              <a:rPr lang="en-US" sz="1400" dirty="0"/>
              <a:t>3.0</a:t>
            </a:r>
          </a:p>
          <a:p>
            <a:r>
              <a:rPr lang="en-US" sz="1400" dirty="0"/>
              <a:t>4.0</a:t>
            </a:r>
          </a:p>
          <a:p>
            <a:r>
              <a:rPr lang="en-US" sz="1400" dirty="0"/>
              <a:t>4.0</a:t>
            </a:r>
          </a:p>
          <a:p>
            <a:r>
              <a:rPr lang="en-US" sz="1400" dirty="0"/>
              <a:t>5.0</a:t>
            </a:r>
          </a:p>
          <a:p>
            <a:r>
              <a:rPr lang="en-US" sz="1400" dirty="0"/>
              <a:t>6.0</a:t>
            </a:r>
          </a:p>
          <a:p>
            <a:r>
              <a:rPr lang="en-US" sz="1400" dirty="0"/>
              <a:t>5.0</a:t>
            </a:r>
          </a:p>
          <a:p>
            <a:r>
              <a:rPr lang="en-US" sz="1400" dirty="0"/>
              <a:t>6.0</a:t>
            </a:r>
          </a:p>
          <a:p>
            <a:r>
              <a:rPr lang="en-US" sz="1400" dirty="0"/>
              <a:t>4.0</a:t>
            </a:r>
          </a:p>
          <a:p>
            <a:r>
              <a:rPr lang="en-US" sz="1400" dirty="0"/>
              <a:t>5.0</a:t>
            </a:r>
          </a:p>
          <a:p>
            <a:r>
              <a:rPr lang="en-US" sz="1400" dirty="0"/>
              <a:t>7.0</a:t>
            </a:r>
          </a:p>
          <a:p>
            <a:r>
              <a:rPr lang="en-US" sz="1400" dirty="0"/>
              <a:t>6.0</a:t>
            </a:r>
          </a:p>
          <a:p>
            <a:r>
              <a:rPr lang="en-US" sz="1400" dirty="0"/>
              <a:t>7.0</a:t>
            </a:r>
          </a:p>
          <a:p>
            <a:r>
              <a:rPr lang="en-US" sz="1400" dirty="0"/>
              <a:t>4.0</a:t>
            </a:r>
          </a:p>
          <a:p>
            <a:r>
              <a:rPr lang="en-US" sz="1400" dirty="0"/>
              <a:t>5.0</a:t>
            </a:r>
          </a:p>
          <a:p>
            <a:r>
              <a:rPr lang="en-US" sz="1400" dirty="0"/>
              <a:t>7.0</a:t>
            </a:r>
          </a:p>
          <a:p>
            <a:r>
              <a:rPr lang="en-US" sz="1400" dirty="0"/>
              <a:t>12.0</a:t>
            </a:r>
          </a:p>
          <a:p>
            <a:r>
              <a:rPr lang="en-US" sz="1400" dirty="0"/>
              <a:t>6.0</a:t>
            </a:r>
          </a:p>
          <a:p>
            <a:r>
              <a:rPr lang="en-US" sz="1400" dirty="0"/>
              <a:t>12.0</a:t>
            </a:r>
          </a:p>
          <a:p>
            <a:r>
              <a:rPr lang="en-US" sz="1400" dirty="0"/>
              <a:t>15.0</a:t>
            </a:r>
          </a:p>
          <a:p>
            <a:r>
              <a:rPr lang="en-US" sz="1400" dirty="0"/>
              <a:t>14.0</a:t>
            </a:r>
            <a:endParaRPr lang="en-US" dirty="0"/>
          </a:p>
        </p:txBody>
      </p:sp>
      <p:sp>
        <p:nvSpPr>
          <p:cNvPr id="7" name="TextBox 6"/>
          <p:cNvSpPr txBox="1"/>
          <p:nvPr/>
        </p:nvSpPr>
        <p:spPr>
          <a:xfrm>
            <a:off x="228600" y="3631049"/>
            <a:ext cx="4114800" cy="1169551"/>
          </a:xfrm>
          <a:prstGeom prst="rect">
            <a:avLst/>
          </a:prstGeom>
          <a:noFill/>
        </p:spPr>
        <p:txBody>
          <a:bodyPr wrap="square" rtlCol="0">
            <a:spAutoFit/>
          </a:bodyPr>
          <a:lstStyle/>
          <a:p>
            <a:r>
              <a:rPr lang="en-US" sz="1400" b="1" dirty="0"/>
              <a:t>Test of normality :    Shapiro-</a:t>
            </a:r>
            <a:r>
              <a:rPr lang="en-US" sz="1400" b="1" dirty="0" err="1"/>
              <a:t>Wilk</a:t>
            </a:r>
            <a:r>
              <a:rPr lang="en-US" sz="1400" b="1" dirty="0"/>
              <a:t> test</a:t>
            </a:r>
          </a:p>
          <a:p>
            <a:pPr marL="119063">
              <a:spcBef>
                <a:spcPts val="600"/>
              </a:spcBef>
              <a:tabLst>
                <a:tab pos="688975" algn="l"/>
                <a:tab pos="2054225" algn="l"/>
                <a:tab pos="3206750" algn="l"/>
              </a:tabLst>
            </a:pPr>
            <a:r>
              <a:rPr lang="en-US" sz="1400" dirty="0"/>
              <a:t>	Statistic	</a:t>
            </a:r>
            <a:r>
              <a:rPr lang="en-US" sz="1400" dirty="0" err="1"/>
              <a:t>df</a:t>
            </a:r>
            <a:r>
              <a:rPr lang="en-US" sz="1400" dirty="0"/>
              <a:t>	Sig.</a:t>
            </a:r>
          </a:p>
          <a:p>
            <a:pPr marL="119063">
              <a:spcBef>
                <a:spcPts val="600"/>
              </a:spcBef>
              <a:tabLst>
                <a:tab pos="688975" algn="l"/>
                <a:tab pos="2054225" algn="l"/>
                <a:tab pos="3206750" algn="l"/>
              </a:tabLst>
            </a:pPr>
            <a:r>
              <a:rPr lang="en-US" sz="1400" dirty="0"/>
              <a:t>X	.823	20	</a:t>
            </a:r>
            <a:r>
              <a:rPr lang="en-US" sz="1400" b="1" dirty="0"/>
              <a:t>.002</a:t>
            </a:r>
            <a:endParaRPr lang="en-US" sz="1400" dirty="0"/>
          </a:p>
          <a:p>
            <a:endParaRPr lang="en-US" dirty="0"/>
          </a:p>
        </p:txBody>
      </p:sp>
      <p:cxnSp>
        <p:nvCxnSpPr>
          <p:cNvPr id="9" name="Straight Connector 8"/>
          <p:cNvCxnSpPr/>
          <p:nvPr/>
        </p:nvCxnSpPr>
        <p:spPr>
          <a:xfrm>
            <a:off x="292925" y="3919024"/>
            <a:ext cx="3733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04800" y="3642924"/>
            <a:ext cx="3733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04800" y="4484239"/>
            <a:ext cx="3733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8600" y="2209800"/>
            <a:ext cx="5029200" cy="1169551"/>
          </a:xfrm>
          <a:prstGeom prst="rect">
            <a:avLst/>
          </a:prstGeom>
          <a:noFill/>
        </p:spPr>
        <p:txBody>
          <a:bodyPr wrap="square" rtlCol="0">
            <a:spAutoFit/>
          </a:bodyPr>
          <a:lstStyle/>
          <a:p>
            <a:r>
              <a:rPr lang="en-US" sz="1400" b="1" dirty="0"/>
              <a:t>t-table for the data on mathematics marks </a:t>
            </a:r>
          </a:p>
          <a:p>
            <a:pPr marL="225425">
              <a:spcBef>
                <a:spcPts val="600"/>
              </a:spcBef>
              <a:tabLst>
                <a:tab pos="1033463" algn="l"/>
                <a:tab pos="1828800" algn="l"/>
                <a:tab pos="3146425" algn="l"/>
              </a:tabLst>
            </a:pPr>
            <a:r>
              <a:rPr lang="en-US" sz="1400" dirty="0"/>
              <a:t>       t	</a:t>
            </a:r>
            <a:r>
              <a:rPr lang="en-US" sz="1400" dirty="0" err="1"/>
              <a:t>df</a:t>
            </a:r>
            <a:r>
              <a:rPr lang="en-US" sz="1400" dirty="0"/>
              <a:t>	Sig.(2-tailed)	           Mean Diff.</a:t>
            </a:r>
          </a:p>
          <a:p>
            <a:pPr marL="285750">
              <a:tabLst>
                <a:tab pos="1033463" algn="l"/>
                <a:tab pos="1828800" algn="l"/>
                <a:tab pos="3598863" algn="l"/>
              </a:tabLst>
            </a:pPr>
            <a:r>
              <a:rPr lang="en-US" sz="1400" dirty="0"/>
              <a:t> -1.464	19	</a:t>
            </a:r>
            <a:r>
              <a:rPr lang="en-US" sz="1400" b="1" dirty="0">
                <a:solidFill>
                  <a:srgbClr val="C00000"/>
                </a:solidFill>
              </a:rPr>
              <a:t>.160</a:t>
            </a:r>
            <a:r>
              <a:rPr lang="en-US" sz="1400" dirty="0"/>
              <a:t>		-1.15000</a:t>
            </a:r>
            <a:r>
              <a:rPr lang="en-US" b="1" dirty="0"/>
              <a:t>	</a:t>
            </a:r>
          </a:p>
          <a:p>
            <a:pPr>
              <a:spcBef>
                <a:spcPts val="600"/>
              </a:spcBef>
            </a:pPr>
            <a:r>
              <a:rPr lang="en-US" sz="1400" dirty="0"/>
              <a:t>Test value = 8</a:t>
            </a:r>
          </a:p>
        </p:txBody>
      </p:sp>
      <p:cxnSp>
        <p:nvCxnSpPr>
          <p:cNvPr id="14" name="Straight Connector 13"/>
          <p:cNvCxnSpPr/>
          <p:nvPr/>
        </p:nvCxnSpPr>
        <p:spPr>
          <a:xfrm>
            <a:off x="228600" y="2233550"/>
            <a:ext cx="48124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28600" y="2513012"/>
            <a:ext cx="48124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8600" y="3088575"/>
            <a:ext cx="48124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28600" y="5065693"/>
            <a:ext cx="8458200" cy="984885"/>
          </a:xfrm>
          <a:prstGeom prst="rect">
            <a:avLst/>
          </a:prstGeom>
          <a:noFill/>
        </p:spPr>
        <p:txBody>
          <a:bodyPr wrap="square" rtlCol="0">
            <a:spAutoFit/>
          </a:bodyPr>
          <a:lstStyle/>
          <a:p>
            <a:pPr>
              <a:tabLst>
                <a:tab pos="569913" algn="l"/>
                <a:tab pos="914400" algn="l"/>
                <a:tab pos="1258888" algn="l"/>
                <a:tab pos="1603375" algn="l"/>
                <a:tab pos="1947863" algn="l"/>
                <a:tab pos="2292350" algn="l"/>
                <a:tab pos="2624138" algn="l"/>
                <a:tab pos="2968625" algn="l"/>
                <a:tab pos="3313113" algn="l"/>
                <a:tab pos="3657600" algn="l"/>
                <a:tab pos="4002088" algn="l"/>
                <a:tab pos="4346575" algn="l"/>
                <a:tab pos="4691063" algn="l"/>
                <a:tab pos="5035550" algn="l"/>
                <a:tab pos="5367338" algn="l"/>
                <a:tab pos="5711825" algn="l"/>
                <a:tab pos="6056313" algn="l"/>
                <a:tab pos="6342063" algn="l"/>
                <a:tab pos="6745288" algn="l"/>
              </a:tabLst>
            </a:pPr>
            <a:r>
              <a:rPr lang="en-US" sz="1200" dirty="0"/>
              <a:t>Marks:	3	4	4	5	6	5	6	4	5	7	6	7	4	5	7	12	6	12	15	14</a:t>
            </a:r>
          </a:p>
          <a:p>
            <a:pPr>
              <a:tabLst>
                <a:tab pos="569913" algn="l"/>
                <a:tab pos="914400" algn="l"/>
                <a:tab pos="1258888" algn="l"/>
                <a:tab pos="1603375" algn="l"/>
                <a:tab pos="1947863" algn="l"/>
                <a:tab pos="2292350" algn="l"/>
                <a:tab pos="2624138" algn="l"/>
                <a:tab pos="2968625" algn="l"/>
                <a:tab pos="3313113" algn="l"/>
                <a:tab pos="3657600" algn="l"/>
                <a:tab pos="4002088" algn="l"/>
                <a:tab pos="4346575" algn="l"/>
                <a:tab pos="4691063" algn="l"/>
                <a:tab pos="5035550" algn="l"/>
                <a:tab pos="5367338" algn="l"/>
                <a:tab pos="5711825" algn="l"/>
                <a:tab pos="6056313" algn="l"/>
                <a:tab pos="6342063" algn="l"/>
                <a:tab pos="6745288" algn="l"/>
              </a:tabLst>
            </a:pPr>
            <a:r>
              <a:rPr lang="en-US" sz="1200" dirty="0"/>
              <a:t>Sign:	-	-	-	-	-	-	-	-	-	-	-	-	-	-	-	+	-	+	+	+</a:t>
            </a:r>
          </a:p>
          <a:p>
            <a:r>
              <a:rPr lang="en-US" sz="1600" dirty="0"/>
              <a:t>Number of ‘+’ sign = 4,  Number of ‘–‘ sign = 16,   N= Number of scores = 20 </a:t>
            </a:r>
          </a:p>
          <a:p>
            <a:r>
              <a:rPr lang="en-US" sz="1600" dirty="0"/>
              <a:t>Test statistic(X)</a:t>
            </a:r>
            <a:r>
              <a:rPr lang="en-US" sz="1600" i="1" dirty="0"/>
              <a:t> </a:t>
            </a:r>
            <a:r>
              <a:rPr lang="en-US" sz="1600" dirty="0"/>
              <a:t>= No. of fewer sign = 4.        Critical value for X(fewer signs) for n</a:t>
            </a:r>
            <a:r>
              <a:rPr lang="en-US" sz="1600" i="1" dirty="0"/>
              <a:t> </a:t>
            </a:r>
            <a:r>
              <a:rPr lang="en-US" sz="1600" dirty="0"/>
              <a:t>=20 at 5% level  = 5. </a:t>
            </a:r>
          </a:p>
        </p:txBody>
      </p:sp>
      <p:sp>
        <p:nvSpPr>
          <p:cNvPr id="20" name="TextBox 19"/>
          <p:cNvSpPr txBox="1"/>
          <p:nvPr/>
        </p:nvSpPr>
        <p:spPr>
          <a:xfrm>
            <a:off x="5257800" y="2740223"/>
            <a:ext cx="1752600" cy="307777"/>
          </a:xfrm>
          <a:prstGeom prst="rect">
            <a:avLst/>
          </a:prstGeom>
          <a:noFill/>
        </p:spPr>
        <p:txBody>
          <a:bodyPr wrap="square" rtlCol="0">
            <a:spAutoFit/>
          </a:bodyPr>
          <a:lstStyle/>
          <a:p>
            <a:r>
              <a:rPr lang="en-US" sz="1400" b="1" dirty="0">
                <a:solidFill>
                  <a:srgbClr val="C00000"/>
                </a:solidFill>
              </a:rPr>
              <a:t>H</a:t>
            </a:r>
            <a:r>
              <a:rPr lang="en-US" sz="1400" b="1" baseline="-25000" dirty="0">
                <a:solidFill>
                  <a:srgbClr val="C00000"/>
                </a:solidFill>
              </a:rPr>
              <a:t>0</a:t>
            </a:r>
            <a:r>
              <a:rPr lang="en-US" sz="1400" b="1" dirty="0">
                <a:solidFill>
                  <a:srgbClr val="C00000"/>
                </a:solidFill>
              </a:rPr>
              <a:t> is </a:t>
            </a:r>
            <a:r>
              <a:rPr lang="en-US" sz="1400" b="1" dirty="0">
                <a:solidFill>
                  <a:srgbClr val="002060"/>
                </a:solidFill>
              </a:rPr>
              <a:t>NOT</a:t>
            </a:r>
            <a:r>
              <a:rPr lang="en-US" sz="1400" b="1" dirty="0">
                <a:solidFill>
                  <a:srgbClr val="C00000"/>
                </a:solidFill>
              </a:rPr>
              <a:t> rejected </a:t>
            </a:r>
          </a:p>
        </p:txBody>
      </p:sp>
      <p:cxnSp>
        <p:nvCxnSpPr>
          <p:cNvPr id="22" name="Straight Connector 21"/>
          <p:cNvCxnSpPr/>
          <p:nvPr/>
        </p:nvCxnSpPr>
        <p:spPr>
          <a:xfrm>
            <a:off x="8001000" y="4800600"/>
            <a:ext cx="990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8001000" y="450946"/>
            <a:ext cx="990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012875" y="161383"/>
            <a:ext cx="990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Slide Number Placeholder 20"/>
          <p:cNvSpPr>
            <a:spLocks noGrp="1"/>
          </p:cNvSpPr>
          <p:nvPr>
            <p:ph type="sldNum" sz="quarter" idx="12"/>
          </p:nvPr>
        </p:nvSpPr>
        <p:spPr/>
        <p:txBody>
          <a:bodyPr/>
          <a:lstStyle/>
          <a:p>
            <a:fld id="{9FC7E73B-E7C9-44C2-91FD-1BF83928ABA2}" type="slidenum">
              <a:rPr lang="en-US" smtClean="0"/>
              <a:pPr/>
              <a:t>16</a:t>
            </a:fld>
            <a:endParaRPr lang="en-US"/>
          </a:p>
        </p:txBody>
      </p:sp>
      <p:sp>
        <p:nvSpPr>
          <p:cNvPr id="23" name="TextBox 22"/>
          <p:cNvSpPr txBox="1"/>
          <p:nvPr/>
        </p:nvSpPr>
        <p:spPr>
          <a:xfrm>
            <a:off x="228600" y="1828800"/>
            <a:ext cx="2971800" cy="369332"/>
          </a:xfrm>
          <a:prstGeom prst="rect">
            <a:avLst/>
          </a:prstGeom>
          <a:noFill/>
        </p:spPr>
        <p:txBody>
          <a:bodyPr wrap="square" rtlCol="0">
            <a:spAutoFit/>
          </a:bodyPr>
          <a:lstStyle/>
          <a:p>
            <a:r>
              <a:rPr lang="en-US" b="1" dirty="0">
                <a:solidFill>
                  <a:srgbClr val="002060"/>
                </a:solidFill>
              </a:rPr>
              <a:t>Parametric test: </a:t>
            </a:r>
            <a:r>
              <a:rPr lang="en-US" b="1" dirty="0">
                <a:solidFill>
                  <a:srgbClr val="C00000"/>
                </a:solidFill>
              </a:rPr>
              <a:t>t Test</a:t>
            </a:r>
          </a:p>
        </p:txBody>
      </p:sp>
      <p:sp>
        <p:nvSpPr>
          <p:cNvPr id="24" name="TextBox 23"/>
          <p:cNvSpPr txBox="1"/>
          <p:nvPr/>
        </p:nvSpPr>
        <p:spPr>
          <a:xfrm>
            <a:off x="228600" y="4760893"/>
            <a:ext cx="3581400" cy="369332"/>
          </a:xfrm>
          <a:prstGeom prst="rect">
            <a:avLst/>
          </a:prstGeom>
          <a:noFill/>
        </p:spPr>
        <p:txBody>
          <a:bodyPr wrap="square" rtlCol="0">
            <a:spAutoFit/>
          </a:bodyPr>
          <a:lstStyle/>
          <a:p>
            <a:r>
              <a:rPr lang="en-US" b="1" dirty="0">
                <a:solidFill>
                  <a:srgbClr val="002060"/>
                </a:solidFill>
              </a:rPr>
              <a:t>Non-parametric test: </a:t>
            </a:r>
            <a:r>
              <a:rPr lang="en-US" b="1" dirty="0">
                <a:solidFill>
                  <a:srgbClr val="C00000"/>
                </a:solidFill>
              </a:rPr>
              <a:t>Sign test</a:t>
            </a:r>
          </a:p>
        </p:txBody>
      </p:sp>
      <p:sp>
        <p:nvSpPr>
          <p:cNvPr id="3" name="TextBox 2">
            <a:extLst>
              <a:ext uri="{FF2B5EF4-FFF2-40B4-BE49-F238E27FC236}">
                <a16:creationId xmlns:a16="http://schemas.microsoft.com/office/drawing/2014/main" id="{44C10C1A-E082-A08A-8D3A-4F9FC4C401E9}"/>
              </a:ext>
            </a:extLst>
          </p:cNvPr>
          <p:cNvSpPr txBox="1"/>
          <p:nvPr/>
        </p:nvSpPr>
        <p:spPr>
          <a:xfrm>
            <a:off x="457200" y="6096000"/>
            <a:ext cx="6934200" cy="923330"/>
          </a:xfrm>
          <a:prstGeom prst="rect">
            <a:avLst/>
          </a:prstGeom>
          <a:noFill/>
        </p:spPr>
        <p:txBody>
          <a:bodyPr wrap="square" rtlCol="0">
            <a:spAutoFit/>
          </a:bodyPr>
          <a:lstStyle/>
          <a:p>
            <a:r>
              <a:rPr lang="en-US" sz="1800" dirty="0"/>
              <a:t>Since </a:t>
            </a:r>
            <a:r>
              <a:rPr lang="en-US" sz="1800" i="1" dirty="0"/>
              <a:t>X </a:t>
            </a:r>
            <a:r>
              <a:rPr lang="en-US" sz="1800" dirty="0"/>
              <a:t>(= 4) is less than the critical value 5, the </a:t>
            </a:r>
            <a:r>
              <a:rPr lang="en-US" sz="1800" b="1" dirty="0">
                <a:solidFill>
                  <a:srgbClr val="C00000"/>
                </a:solidFill>
              </a:rPr>
              <a:t>H</a:t>
            </a:r>
            <a:r>
              <a:rPr lang="en-US" sz="1800" b="1" baseline="-25000" dirty="0">
                <a:solidFill>
                  <a:srgbClr val="C00000"/>
                </a:solidFill>
              </a:rPr>
              <a:t>0</a:t>
            </a:r>
            <a:r>
              <a:rPr lang="en-US" sz="1800" b="1" dirty="0">
                <a:solidFill>
                  <a:srgbClr val="C00000"/>
                </a:solidFill>
              </a:rPr>
              <a:t> is rejected</a:t>
            </a:r>
            <a:r>
              <a:rPr lang="en-US" sz="1800" dirty="0">
                <a:solidFill>
                  <a:srgbClr val="C00000"/>
                </a:solidFill>
              </a:rPr>
              <a:t> </a:t>
            </a:r>
            <a:r>
              <a:rPr lang="en-US" sz="1800" dirty="0"/>
              <a:t>and therefore it may be concluded that the mean of the distribution is not 8</a:t>
            </a:r>
            <a:r>
              <a:rPr lang="en-US" dirty="0"/>
              <a:t>.</a:t>
            </a:r>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par>
                                <p:cTn id="14" presetID="16" presetClass="entr" presetSubtype="2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arn(inVertical)">
                                      <p:cBhvr>
                                        <p:cTn id="16" dur="500"/>
                                        <p:tgtEl>
                                          <p:spTgt spid="25"/>
                                        </p:tgtEl>
                                      </p:cBhvr>
                                    </p:animEffect>
                                  </p:childTnLst>
                                </p:cTn>
                              </p:par>
                              <p:par>
                                <p:cTn id="17" presetID="16" presetClass="entr" presetSubtype="21"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1)">
                                      <p:cBhvr>
                                        <p:cTn id="24" dur="2000"/>
                                        <p:tgtEl>
                                          <p:spTgt spid="12"/>
                                        </p:tgtEl>
                                      </p:cBhvr>
                                    </p:animEffect>
                                  </p:childTnLst>
                                </p:cTn>
                              </p:par>
                              <p:par>
                                <p:cTn id="25" presetID="21" presetClass="entr" presetSubtype="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1)">
                                      <p:cBhvr>
                                        <p:cTn id="27" dur="2000"/>
                                        <p:tgtEl>
                                          <p:spTgt spid="14"/>
                                        </p:tgtEl>
                                      </p:cBhvr>
                                    </p:animEffect>
                                  </p:childTnLst>
                                </p:cTn>
                              </p:par>
                              <p:par>
                                <p:cTn id="28" presetID="21" presetClass="entr" presetSubtype="1"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2000"/>
                                        <p:tgtEl>
                                          <p:spTgt spid="17"/>
                                        </p:tgtEl>
                                      </p:cBhvr>
                                    </p:animEffect>
                                  </p:childTnLst>
                                </p:cTn>
                              </p:par>
                              <p:par>
                                <p:cTn id="31" presetID="21" presetClass="entr" presetSubtype="1"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2000"/>
                                        <p:tgtEl>
                                          <p:spTgt spid="18"/>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heel(1)">
                                      <p:cBhvr>
                                        <p:cTn id="36" dur="20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par>
                                <p:cTn id="47" presetID="22" presetClass="entr" presetSubtype="4"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down)">
                                      <p:cBhvr>
                                        <p:cTn id="49" dur="500"/>
                                        <p:tgtEl>
                                          <p:spTgt spid="9"/>
                                        </p:tgtEl>
                                      </p:cBhvr>
                                    </p:animEffect>
                                  </p:childTnLst>
                                </p:cTn>
                              </p:par>
                              <p:par>
                                <p:cTn id="50" presetID="22" presetClass="entr" presetSubtype="4"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par>
                                <p:cTn id="53" presetID="22" presetClass="entr" presetSubtype="4"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fill="hold"/>
                                        <p:tgtEl>
                                          <p:spTgt spid="24"/>
                                        </p:tgtEl>
                                        <p:attrNameLst>
                                          <p:attrName>ppt_x</p:attrName>
                                        </p:attrNameLst>
                                      </p:cBhvr>
                                      <p:tavLst>
                                        <p:tav tm="0">
                                          <p:val>
                                            <p:strVal val="#ppt_x"/>
                                          </p:val>
                                        </p:tav>
                                        <p:tav tm="100000">
                                          <p:val>
                                            <p:strVal val="#ppt_x"/>
                                          </p:val>
                                        </p:tav>
                                      </p:tavLst>
                                    </p:anim>
                                    <p:anim calcmode="lin" valueType="num">
                                      <p:cBhvr additive="base">
                                        <p:cTn id="6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down)">
                                      <p:cBhvr>
                                        <p:cTn id="7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2" grpId="0"/>
      <p:bldP spid="19" grpId="0"/>
      <p:bldP spid="20" grpId="0"/>
      <p:bldP spid="23" grpId="0"/>
      <p:bldP spid="24"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1252728"/>
          </a:xfrm>
        </p:spPr>
        <p:txBody>
          <a:bodyPr>
            <a:normAutofit/>
          </a:bodyPr>
          <a:lstStyle/>
          <a:p>
            <a:r>
              <a:rPr lang="en-US" dirty="0"/>
              <a:t>Hypothesis  Development</a:t>
            </a:r>
          </a:p>
        </p:txBody>
      </p:sp>
      <p:sp>
        <p:nvSpPr>
          <p:cNvPr id="3" name="TextBox 2"/>
          <p:cNvSpPr txBox="1"/>
          <p:nvPr/>
        </p:nvSpPr>
        <p:spPr>
          <a:xfrm>
            <a:off x="1524000" y="1752600"/>
            <a:ext cx="6324600" cy="984885"/>
          </a:xfrm>
          <a:prstGeom prst="rect">
            <a:avLst/>
          </a:prstGeom>
          <a:noFill/>
        </p:spPr>
        <p:txBody>
          <a:bodyPr wrap="square" rtlCol="0">
            <a:spAutoFit/>
          </a:bodyPr>
          <a:lstStyle/>
          <a:p>
            <a:pPr marL="344488" indent="-344488">
              <a:buFont typeface="Wingdings" pitchFamily="2" charset="2"/>
              <a:buChar char="Ø"/>
            </a:pPr>
            <a:r>
              <a:rPr lang="en-US" sz="2000" b="1" dirty="0">
                <a:solidFill>
                  <a:srgbClr val="002060"/>
                </a:solidFill>
              </a:rPr>
              <a:t>Develop Hypothesis as per the Research Questions</a:t>
            </a:r>
          </a:p>
          <a:p>
            <a:pPr marL="344488" indent="-344488">
              <a:buFont typeface="Wingdings" pitchFamily="2" charset="2"/>
              <a:buChar char="Ø"/>
            </a:pPr>
            <a:r>
              <a:rPr lang="en-US" sz="2000" b="1" dirty="0">
                <a:solidFill>
                  <a:srgbClr val="002060"/>
                </a:solidFill>
              </a:rPr>
              <a:t>Hypothesis can be one tailed or two tailed</a:t>
            </a:r>
          </a:p>
          <a:p>
            <a:endParaRPr lang="en-US" b="1" dirty="0">
              <a:solidFill>
                <a:srgbClr val="002060"/>
              </a:solidFill>
            </a:endParaRPr>
          </a:p>
        </p:txBody>
      </p:sp>
      <p:pic>
        <p:nvPicPr>
          <p:cNvPr id="3074" name="Picture 2" descr="Table_2"/>
          <p:cNvPicPr>
            <a:picLocks noChangeAspect="1" noChangeArrowheads="1"/>
          </p:cNvPicPr>
          <p:nvPr/>
        </p:nvPicPr>
        <p:blipFill>
          <a:blip r:embed="rId2"/>
          <a:srcRect l="2943" r="513"/>
          <a:stretch>
            <a:fillRect/>
          </a:stretch>
        </p:blipFill>
        <p:spPr bwMode="auto">
          <a:xfrm>
            <a:off x="1752600" y="3798332"/>
            <a:ext cx="5911052" cy="1905000"/>
          </a:xfrm>
          <a:prstGeom prst="rect">
            <a:avLst/>
          </a:prstGeom>
          <a:noFill/>
          <a:ln w="9525">
            <a:noFill/>
            <a:miter lim="800000"/>
            <a:headEnd/>
            <a:tailEnd/>
          </a:ln>
        </p:spPr>
      </p:pic>
      <p:sp>
        <p:nvSpPr>
          <p:cNvPr id="6" name="TextBox 5"/>
          <p:cNvSpPr txBox="1"/>
          <p:nvPr/>
        </p:nvSpPr>
        <p:spPr>
          <a:xfrm>
            <a:off x="2971800" y="3352800"/>
            <a:ext cx="3352800" cy="369332"/>
          </a:xfrm>
          <a:prstGeom prst="rect">
            <a:avLst/>
          </a:prstGeom>
          <a:noFill/>
        </p:spPr>
        <p:txBody>
          <a:bodyPr wrap="square" rtlCol="0">
            <a:spAutoFit/>
          </a:bodyPr>
          <a:lstStyle/>
          <a:p>
            <a:r>
              <a:rPr lang="en-US" b="1" dirty="0">
                <a:solidFill>
                  <a:srgbClr val="C00000"/>
                </a:solidFill>
              </a:rPr>
              <a:t>Understanding Statistical Errors</a:t>
            </a:r>
          </a:p>
        </p:txBody>
      </p:sp>
      <p:sp>
        <p:nvSpPr>
          <p:cNvPr id="7" name="Slide Number Placeholder 6"/>
          <p:cNvSpPr>
            <a:spLocks noGrp="1"/>
          </p:cNvSpPr>
          <p:nvPr>
            <p:ph type="sldNum" sz="quarter" idx="12"/>
          </p:nvPr>
        </p:nvSpPr>
        <p:spPr/>
        <p:txBody>
          <a:bodyPr/>
          <a:lstStyle/>
          <a:p>
            <a:fld id="{9FC7E73B-E7C9-44C2-91FD-1BF83928ABA2}"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76400" y="76200"/>
            <a:ext cx="5715000" cy="1252728"/>
          </a:xfrm>
        </p:spPr>
        <p:txBody>
          <a:bodyPr>
            <a:normAutofit fontScale="90000"/>
          </a:bodyPr>
          <a:lstStyle/>
          <a:p>
            <a:r>
              <a:rPr lang="en-US" dirty="0"/>
              <a:t>Understanding Relation between </a:t>
            </a:r>
            <a:r>
              <a:rPr lang="el-GR" dirty="0"/>
              <a:t>α</a:t>
            </a:r>
            <a:r>
              <a:rPr lang="en-US" dirty="0"/>
              <a:t> and </a:t>
            </a:r>
            <a:r>
              <a:rPr lang="el-GR" dirty="0"/>
              <a:t>β</a:t>
            </a:r>
            <a:endParaRPr lang="en-US" dirty="0"/>
          </a:p>
        </p:txBody>
      </p:sp>
      <p:pic>
        <p:nvPicPr>
          <p:cNvPr id="6146" name="Picture 2" descr="Figure 2"/>
          <p:cNvPicPr>
            <a:picLocks noChangeAspect="1" noChangeArrowheads="1"/>
          </p:cNvPicPr>
          <p:nvPr/>
        </p:nvPicPr>
        <p:blipFill>
          <a:blip r:embed="rId2"/>
          <a:srcRect/>
          <a:stretch>
            <a:fillRect/>
          </a:stretch>
        </p:blipFill>
        <p:spPr bwMode="auto">
          <a:xfrm>
            <a:off x="1447800" y="3048000"/>
            <a:ext cx="6029573" cy="1828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9FC7E73B-E7C9-44C2-91FD-1BF83928ABA2}"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1143000"/>
          </a:xfrm>
        </p:spPr>
        <p:txBody>
          <a:bodyPr>
            <a:noAutofit/>
          </a:bodyPr>
          <a:lstStyle/>
          <a:p>
            <a:r>
              <a:rPr lang="en-US" sz="3500" dirty="0"/>
              <a:t>Authenticity Issues in Experimental Research</a:t>
            </a:r>
          </a:p>
        </p:txBody>
      </p:sp>
      <p:sp>
        <p:nvSpPr>
          <p:cNvPr id="3" name="TextBox 2"/>
          <p:cNvSpPr txBox="1"/>
          <p:nvPr/>
        </p:nvSpPr>
        <p:spPr>
          <a:xfrm>
            <a:off x="990600" y="1447800"/>
            <a:ext cx="7391400" cy="615553"/>
          </a:xfrm>
          <a:prstGeom prst="rect">
            <a:avLst/>
          </a:prstGeom>
          <a:noFill/>
        </p:spPr>
        <p:txBody>
          <a:bodyPr wrap="square" rtlCol="0">
            <a:spAutoFit/>
          </a:bodyPr>
          <a:lstStyle/>
          <a:p>
            <a:r>
              <a:rPr lang="en-US" sz="1800" b="1" dirty="0">
                <a:solidFill>
                  <a:srgbClr val="002060"/>
                </a:solidFill>
              </a:rPr>
              <a:t>Research question</a:t>
            </a:r>
            <a:r>
              <a:rPr lang="en-US" sz="1800" dirty="0">
                <a:solidFill>
                  <a:srgbClr val="002060"/>
                </a:solidFill>
              </a:rPr>
              <a:t>: </a:t>
            </a:r>
            <a:r>
              <a:rPr lang="en-US" sz="1600" dirty="0">
                <a:solidFill>
                  <a:srgbClr val="002060"/>
                </a:solidFill>
              </a:rPr>
              <a:t>Whether four-week health awareness program is effective in </a:t>
            </a:r>
          </a:p>
          <a:p>
            <a:r>
              <a:rPr lang="en-US" sz="1600" dirty="0">
                <a:solidFill>
                  <a:srgbClr val="002060"/>
                </a:solidFill>
              </a:rPr>
              <a:t>                                               reducing weight of the housewives</a:t>
            </a:r>
          </a:p>
        </p:txBody>
      </p:sp>
      <p:sp>
        <p:nvSpPr>
          <p:cNvPr id="4" name="TextBox 3"/>
          <p:cNvSpPr txBox="1"/>
          <p:nvPr/>
        </p:nvSpPr>
        <p:spPr>
          <a:xfrm>
            <a:off x="990600" y="1987153"/>
            <a:ext cx="7467600" cy="369332"/>
          </a:xfrm>
          <a:prstGeom prst="rect">
            <a:avLst/>
          </a:prstGeom>
          <a:noFill/>
        </p:spPr>
        <p:txBody>
          <a:bodyPr wrap="square" rtlCol="0">
            <a:spAutoFit/>
          </a:bodyPr>
          <a:lstStyle/>
          <a:p>
            <a:r>
              <a:rPr lang="en-US" sz="1800" b="1" dirty="0">
                <a:solidFill>
                  <a:srgbClr val="002060"/>
                </a:solidFill>
              </a:rPr>
              <a:t>Control:   </a:t>
            </a:r>
            <a:r>
              <a:rPr lang="en-US" sz="1800" dirty="0">
                <a:solidFill>
                  <a:srgbClr val="002060"/>
                </a:solidFill>
              </a:rPr>
              <a:t>Women of  </a:t>
            </a:r>
            <a:r>
              <a:rPr lang="en-US" sz="1600" dirty="0">
                <a:solidFill>
                  <a:srgbClr val="002060"/>
                </a:solidFill>
              </a:rPr>
              <a:t>40-50 yrs age category, more than 80 Kg weight</a:t>
            </a:r>
          </a:p>
        </p:txBody>
      </p:sp>
      <p:sp>
        <p:nvSpPr>
          <p:cNvPr id="5" name="TextBox 4"/>
          <p:cNvSpPr txBox="1"/>
          <p:nvPr/>
        </p:nvSpPr>
        <p:spPr>
          <a:xfrm>
            <a:off x="990600" y="2590800"/>
            <a:ext cx="2057400" cy="369332"/>
          </a:xfrm>
          <a:prstGeom prst="rect">
            <a:avLst/>
          </a:prstGeom>
          <a:noFill/>
        </p:spPr>
        <p:txBody>
          <a:bodyPr wrap="square" rtlCol="0">
            <a:spAutoFit/>
          </a:bodyPr>
          <a:lstStyle/>
          <a:p>
            <a:r>
              <a:rPr lang="en-US" sz="1600" dirty="0">
                <a:solidFill>
                  <a:srgbClr val="002060"/>
                </a:solidFill>
              </a:rPr>
              <a:t>1.</a:t>
            </a:r>
            <a:r>
              <a:rPr lang="en-US" dirty="0">
                <a:solidFill>
                  <a:srgbClr val="002060"/>
                </a:solidFill>
              </a:rPr>
              <a:t> </a:t>
            </a:r>
          </a:p>
        </p:txBody>
      </p:sp>
      <p:sp>
        <p:nvSpPr>
          <p:cNvPr id="7" name="TextBox 6"/>
          <p:cNvSpPr txBox="1"/>
          <p:nvPr/>
        </p:nvSpPr>
        <p:spPr>
          <a:xfrm>
            <a:off x="1048656" y="3276600"/>
            <a:ext cx="3200400" cy="461665"/>
          </a:xfrm>
          <a:prstGeom prst="rect">
            <a:avLst/>
          </a:prstGeom>
          <a:noFill/>
        </p:spPr>
        <p:txBody>
          <a:bodyPr wrap="square" rtlCol="0">
            <a:spAutoFit/>
          </a:bodyPr>
          <a:lstStyle/>
          <a:p>
            <a:r>
              <a:rPr lang="en-US" sz="1600" dirty="0">
                <a:solidFill>
                  <a:srgbClr val="002060"/>
                </a:solidFill>
              </a:rPr>
              <a:t>2.</a:t>
            </a:r>
            <a:r>
              <a:rPr lang="en-US" dirty="0">
                <a:solidFill>
                  <a:srgbClr val="002060"/>
                </a:solidFill>
              </a:rPr>
              <a:t> </a:t>
            </a:r>
            <a:r>
              <a:rPr lang="en-US" sz="1600" dirty="0">
                <a:solidFill>
                  <a:srgbClr val="002060"/>
                </a:solidFill>
              </a:rPr>
              <a:t>Level of significance(</a:t>
            </a:r>
            <a:r>
              <a:rPr lang="el-GR" sz="1600" dirty="0">
                <a:solidFill>
                  <a:srgbClr val="002060"/>
                </a:solidFill>
              </a:rPr>
              <a:t>α</a:t>
            </a:r>
            <a:r>
              <a:rPr lang="en-US" sz="1600" dirty="0">
                <a:solidFill>
                  <a:srgbClr val="002060"/>
                </a:solidFill>
              </a:rPr>
              <a:t>) = .05</a:t>
            </a:r>
          </a:p>
        </p:txBody>
      </p:sp>
      <p:sp>
        <p:nvSpPr>
          <p:cNvPr id="8" name="TextBox 7"/>
          <p:cNvSpPr txBox="1"/>
          <p:nvPr/>
        </p:nvSpPr>
        <p:spPr>
          <a:xfrm>
            <a:off x="1052286" y="3733575"/>
            <a:ext cx="3276600" cy="338554"/>
          </a:xfrm>
          <a:prstGeom prst="rect">
            <a:avLst/>
          </a:prstGeom>
          <a:noFill/>
        </p:spPr>
        <p:txBody>
          <a:bodyPr wrap="square" rtlCol="0">
            <a:spAutoFit/>
          </a:bodyPr>
          <a:lstStyle/>
          <a:p>
            <a:r>
              <a:rPr lang="en-US" sz="1600" dirty="0">
                <a:solidFill>
                  <a:srgbClr val="002060"/>
                </a:solidFill>
              </a:rPr>
              <a:t>3.  Test statistic </a:t>
            </a:r>
          </a:p>
        </p:txBody>
      </p:sp>
      <p:graphicFrame>
        <p:nvGraphicFramePr>
          <p:cNvPr id="9" name="Object 8"/>
          <p:cNvGraphicFramePr>
            <a:graphicFrameLocks noChangeAspect="1"/>
          </p:cNvGraphicFramePr>
          <p:nvPr>
            <p:extLst>
              <p:ext uri="{D42A27DB-BD31-4B8C-83A1-F6EECF244321}">
                <p14:modId xmlns:p14="http://schemas.microsoft.com/office/powerpoint/2010/main" val="44650255"/>
              </p:ext>
            </p:extLst>
          </p:nvPr>
        </p:nvGraphicFramePr>
        <p:xfrm>
          <a:off x="2786063" y="3657600"/>
          <a:ext cx="1219200" cy="457200"/>
        </p:xfrm>
        <a:graphic>
          <a:graphicData uri="http://schemas.openxmlformats.org/presentationml/2006/ole">
            <mc:AlternateContent xmlns:mc="http://schemas.openxmlformats.org/markup-compatibility/2006">
              <mc:Choice xmlns:v="urn:schemas-microsoft-com:vml" Requires="v">
                <p:oleObj name="Equation" r:id="rId2" imgW="1218960" imgH="457200" progId="Equation.3">
                  <p:embed/>
                </p:oleObj>
              </mc:Choice>
              <mc:Fallback>
                <p:oleObj name="Equation" r:id="rId2" imgW="1218960" imgH="457200" progId="Equation.3">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6063" y="3657600"/>
                        <a:ext cx="12192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1052286" y="4114800"/>
            <a:ext cx="1676400" cy="338554"/>
          </a:xfrm>
          <a:prstGeom prst="rect">
            <a:avLst/>
          </a:prstGeom>
          <a:noFill/>
        </p:spPr>
        <p:txBody>
          <a:bodyPr wrap="square" rtlCol="0">
            <a:spAutoFit/>
          </a:bodyPr>
          <a:lstStyle/>
          <a:p>
            <a:r>
              <a:rPr lang="en-US" sz="1600" dirty="0">
                <a:solidFill>
                  <a:srgbClr val="002060"/>
                </a:solidFill>
              </a:rPr>
              <a:t>4.  t</a:t>
            </a:r>
            <a:r>
              <a:rPr lang="en-US" sz="1600" baseline="-25000" dirty="0">
                <a:solidFill>
                  <a:srgbClr val="002060"/>
                </a:solidFill>
              </a:rPr>
              <a:t>.05</a:t>
            </a:r>
            <a:r>
              <a:rPr lang="en-US" sz="1600" dirty="0">
                <a:solidFill>
                  <a:srgbClr val="002060"/>
                </a:solidFill>
              </a:rPr>
              <a:t>(9)=1.833</a:t>
            </a:r>
          </a:p>
        </p:txBody>
      </p:sp>
      <p:sp>
        <p:nvSpPr>
          <p:cNvPr id="11" name="TextBox 10"/>
          <p:cNvSpPr txBox="1"/>
          <p:nvPr/>
        </p:nvSpPr>
        <p:spPr>
          <a:xfrm>
            <a:off x="1054100" y="4495800"/>
            <a:ext cx="4508500" cy="338554"/>
          </a:xfrm>
          <a:prstGeom prst="rect">
            <a:avLst/>
          </a:prstGeom>
          <a:noFill/>
        </p:spPr>
        <p:txBody>
          <a:bodyPr wrap="square" rtlCol="0">
            <a:spAutoFit/>
          </a:bodyPr>
          <a:lstStyle/>
          <a:p>
            <a:r>
              <a:rPr lang="en-US" sz="1600" dirty="0">
                <a:solidFill>
                  <a:srgbClr val="002060"/>
                </a:solidFill>
              </a:rPr>
              <a:t>5. Result: </a:t>
            </a:r>
            <a:r>
              <a:rPr lang="en-US" sz="1400" dirty="0">
                <a:solidFill>
                  <a:srgbClr val="002060"/>
                </a:solidFill>
              </a:rPr>
              <a:t>Since Cal t(=3.836) &gt; 1.833, H</a:t>
            </a:r>
            <a:r>
              <a:rPr lang="en-US" sz="1400" baseline="-25000" dirty="0">
                <a:solidFill>
                  <a:srgbClr val="002060"/>
                </a:solidFill>
              </a:rPr>
              <a:t>0</a:t>
            </a:r>
            <a:r>
              <a:rPr lang="en-US" sz="1400" dirty="0">
                <a:solidFill>
                  <a:srgbClr val="002060"/>
                </a:solidFill>
              </a:rPr>
              <a:t> is rejected</a:t>
            </a:r>
          </a:p>
        </p:txBody>
      </p:sp>
      <p:sp>
        <p:nvSpPr>
          <p:cNvPr id="12" name="TextBox 11"/>
          <p:cNvSpPr txBox="1"/>
          <p:nvPr/>
        </p:nvSpPr>
        <p:spPr>
          <a:xfrm>
            <a:off x="152400" y="4876800"/>
            <a:ext cx="8915400" cy="400110"/>
          </a:xfrm>
          <a:prstGeom prst="rect">
            <a:avLst/>
          </a:prstGeom>
          <a:noFill/>
        </p:spPr>
        <p:txBody>
          <a:bodyPr wrap="square" rtlCol="0">
            <a:spAutoFit/>
          </a:bodyPr>
          <a:lstStyle/>
          <a:p>
            <a:r>
              <a:rPr lang="en-US" sz="2000" b="1" dirty="0">
                <a:solidFill>
                  <a:srgbClr val="00B050"/>
                </a:solidFill>
              </a:rPr>
              <a:t>Inference:  </a:t>
            </a:r>
            <a:r>
              <a:rPr lang="en-US" sz="1700" b="1" dirty="0">
                <a:solidFill>
                  <a:srgbClr val="0070C0"/>
                </a:solidFill>
              </a:rPr>
              <a:t>The health awareness program is effective in reducing the weight of housewives.</a:t>
            </a:r>
          </a:p>
        </p:txBody>
      </p:sp>
      <p:sp>
        <p:nvSpPr>
          <p:cNvPr id="13" name="TextBox 12"/>
          <p:cNvSpPr txBox="1"/>
          <p:nvPr/>
        </p:nvSpPr>
        <p:spPr>
          <a:xfrm>
            <a:off x="6324600" y="2286000"/>
            <a:ext cx="2438400" cy="2462213"/>
          </a:xfrm>
          <a:prstGeom prst="rect">
            <a:avLst/>
          </a:prstGeom>
          <a:noFill/>
        </p:spPr>
        <p:txBody>
          <a:bodyPr wrap="square" rtlCol="0">
            <a:spAutoFit/>
          </a:bodyPr>
          <a:lstStyle/>
          <a:p>
            <a:r>
              <a:rPr lang="en-US" sz="1400" dirty="0" err="1">
                <a:solidFill>
                  <a:srgbClr val="002060"/>
                </a:solidFill>
              </a:rPr>
              <a:t>Pre_Weight</a:t>
            </a:r>
            <a:r>
              <a:rPr lang="en-US" sz="1400" dirty="0">
                <a:solidFill>
                  <a:srgbClr val="002060"/>
                </a:solidFill>
              </a:rPr>
              <a:t>      </a:t>
            </a:r>
            <a:r>
              <a:rPr lang="en-US" sz="1400" dirty="0" err="1">
                <a:solidFill>
                  <a:srgbClr val="002060"/>
                </a:solidFill>
              </a:rPr>
              <a:t>Post_Weight</a:t>
            </a:r>
            <a:endParaRPr lang="en-US" sz="1400" dirty="0">
              <a:solidFill>
                <a:srgbClr val="002060"/>
              </a:solidFill>
            </a:endParaRPr>
          </a:p>
          <a:p>
            <a:pPr marL="290513">
              <a:tabLst>
                <a:tab pos="1481138" algn="l"/>
              </a:tabLst>
            </a:pPr>
            <a:r>
              <a:rPr lang="en-US" sz="1400" dirty="0">
                <a:solidFill>
                  <a:srgbClr val="002060"/>
                </a:solidFill>
              </a:rPr>
              <a:t>88	87</a:t>
            </a:r>
          </a:p>
          <a:p>
            <a:pPr marL="290513">
              <a:tabLst>
                <a:tab pos="1481138" algn="l"/>
              </a:tabLst>
            </a:pPr>
            <a:r>
              <a:rPr lang="en-US" sz="1400" dirty="0">
                <a:solidFill>
                  <a:srgbClr val="002060"/>
                </a:solidFill>
              </a:rPr>
              <a:t>87	84</a:t>
            </a:r>
          </a:p>
          <a:p>
            <a:pPr marL="290513">
              <a:tabLst>
                <a:tab pos="1481138" algn="l"/>
              </a:tabLst>
            </a:pPr>
            <a:r>
              <a:rPr lang="en-US" sz="1400" dirty="0">
                <a:solidFill>
                  <a:srgbClr val="002060"/>
                </a:solidFill>
              </a:rPr>
              <a:t>81	78</a:t>
            </a:r>
          </a:p>
          <a:p>
            <a:pPr marL="290513">
              <a:tabLst>
                <a:tab pos="1481138" algn="l"/>
              </a:tabLst>
            </a:pPr>
            <a:r>
              <a:rPr lang="en-US" sz="1400" dirty="0">
                <a:solidFill>
                  <a:srgbClr val="002060"/>
                </a:solidFill>
              </a:rPr>
              <a:t>89	91</a:t>
            </a:r>
          </a:p>
          <a:p>
            <a:pPr marL="290513">
              <a:tabLst>
                <a:tab pos="1481138" algn="l"/>
              </a:tabLst>
            </a:pPr>
            <a:r>
              <a:rPr lang="en-US" sz="1400" dirty="0">
                <a:solidFill>
                  <a:srgbClr val="002060"/>
                </a:solidFill>
              </a:rPr>
              <a:t>84	80</a:t>
            </a:r>
          </a:p>
          <a:p>
            <a:pPr marL="290513">
              <a:tabLst>
                <a:tab pos="1481138" algn="l"/>
              </a:tabLst>
            </a:pPr>
            <a:r>
              <a:rPr lang="en-US" sz="1400" dirty="0">
                <a:solidFill>
                  <a:srgbClr val="002060"/>
                </a:solidFill>
              </a:rPr>
              <a:t>91	88</a:t>
            </a:r>
          </a:p>
          <a:p>
            <a:pPr marL="290513">
              <a:tabLst>
                <a:tab pos="1481138" algn="l"/>
              </a:tabLst>
            </a:pPr>
            <a:r>
              <a:rPr lang="en-US" sz="1400" dirty="0">
                <a:solidFill>
                  <a:srgbClr val="002060"/>
                </a:solidFill>
              </a:rPr>
              <a:t>85	83</a:t>
            </a:r>
          </a:p>
          <a:p>
            <a:pPr marL="290513">
              <a:tabLst>
                <a:tab pos="1481138" algn="l"/>
              </a:tabLst>
            </a:pPr>
            <a:r>
              <a:rPr lang="en-US" sz="1400" dirty="0">
                <a:solidFill>
                  <a:srgbClr val="002060"/>
                </a:solidFill>
              </a:rPr>
              <a:t>83	80</a:t>
            </a:r>
          </a:p>
          <a:p>
            <a:pPr marL="290513">
              <a:tabLst>
                <a:tab pos="1481138" algn="l"/>
              </a:tabLst>
            </a:pPr>
            <a:r>
              <a:rPr lang="en-US" sz="1400" dirty="0">
                <a:solidFill>
                  <a:srgbClr val="002060"/>
                </a:solidFill>
              </a:rPr>
              <a:t>82	81</a:t>
            </a:r>
          </a:p>
          <a:p>
            <a:pPr marL="290513">
              <a:tabLst>
                <a:tab pos="1481138" algn="l"/>
              </a:tabLst>
            </a:pPr>
            <a:r>
              <a:rPr lang="en-US" sz="1400" dirty="0">
                <a:solidFill>
                  <a:srgbClr val="002060"/>
                </a:solidFill>
              </a:rPr>
              <a:t>86	82</a:t>
            </a:r>
          </a:p>
        </p:txBody>
      </p:sp>
      <p:sp>
        <p:nvSpPr>
          <p:cNvPr id="14" name="TextBox 13"/>
          <p:cNvSpPr txBox="1"/>
          <p:nvPr/>
        </p:nvSpPr>
        <p:spPr>
          <a:xfrm>
            <a:off x="152400" y="5257800"/>
            <a:ext cx="2667000" cy="369332"/>
          </a:xfrm>
          <a:prstGeom prst="rect">
            <a:avLst/>
          </a:prstGeom>
          <a:noFill/>
        </p:spPr>
        <p:txBody>
          <a:bodyPr wrap="square" rtlCol="0">
            <a:spAutoFit/>
          </a:bodyPr>
          <a:lstStyle/>
          <a:p>
            <a:r>
              <a:rPr lang="en-US" sz="1800" b="1" dirty="0">
                <a:solidFill>
                  <a:srgbClr val="C00000"/>
                </a:solidFill>
              </a:rPr>
              <a:t>Issues to be debated</a:t>
            </a:r>
          </a:p>
        </p:txBody>
      </p:sp>
      <p:sp>
        <p:nvSpPr>
          <p:cNvPr id="15" name="TextBox 14"/>
          <p:cNvSpPr txBox="1"/>
          <p:nvPr/>
        </p:nvSpPr>
        <p:spPr>
          <a:xfrm>
            <a:off x="1143000" y="5562599"/>
            <a:ext cx="5791200" cy="338554"/>
          </a:xfrm>
          <a:prstGeom prst="rect">
            <a:avLst/>
          </a:prstGeom>
          <a:noFill/>
        </p:spPr>
        <p:txBody>
          <a:bodyPr wrap="square" rtlCol="0">
            <a:spAutoFit/>
          </a:bodyPr>
          <a:lstStyle/>
          <a:p>
            <a:pPr marL="347663" indent="-347663">
              <a:buFont typeface="Wingdings" pitchFamily="2" charset="2"/>
              <a:buChar char="Ø"/>
            </a:pPr>
            <a:r>
              <a:rPr lang="en-US" sz="1600" dirty="0">
                <a:solidFill>
                  <a:srgbClr val="002060"/>
                </a:solidFill>
              </a:rPr>
              <a:t>Can the result be generalized for any weight category?</a:t>
            </a:r>
            <a:endParaRPr lang="en-IN" sz="1600" dirty="0"/>
          </a:p>
        </p:txBody>
      </p:sp>
      <p:sp>
        <p:nvSpPr>
          <p:cNvPr id="16" name="Slide Number Placeholder 15"/>
          <p:cNvSpPr>
            <a:spLocks noGrp="1"/>
          </p:cNvSpPr>
          <p:nvPr>
            <p:ph type="sldNum" sz="quarter" idx="12"/>
          </p:nvPr>
        </p:nvSpPr>
        <p:spPr/>
        <p:txBody>
          <a:bodyPr/>
          <a:lstStyle/>
          <a:p>
            <a:fld id="{9FC7E73B-E7C9-44C2-91FD-1BF83928ABA2}" type="slidenum">
              <a:rPr lang="en-US" smtClean="0"/>
              <a:pPr/>
              <a:t>19</a:t>
            </a:fld>
            <a:endParaRPr lang="en-US"/>
          </a:p>
        </p:txBody>
      </p:sp>
      <p:sp>
        <p:nvSpPr>
          <p:cNvPr id="17" name="TextBox 16">
            <a:extLst>
              <a:ext uri="{FF2B5EF4-FFF2-40B4-BE49-F238E27FC236}">
                <a16:creationId xmlns:a16="http://schemas.microsoft.com/office/drawing/2014/main" id="{3D5EFF44-E46B-E788-AB39-D938C99E841E}"/>
              </a:ext>
            </a:extLst>
          </p:cNvPr>
          <p:cNvSpPr txBox="1"/>
          <p:nvPr/>
        </p:nvSpPr>
        <p:spPr>
          <a:xfrm>
            <a:off x="281940" y="833735"/>
            <a:ext cx="8785860" cy="461665"/>
          </a:xfrm>
          <a:prstGeom prst="rect">
            <a:avLst/>
          </a:prstGeom>
          <a:noFill/>
        </p:spPr>
        <p:txBody>
          <a:bodyPr wrap="square" rtlCol="0">
            <a:spAutoFit/>
          </a:bodyPr>
          <a:lstStyle/>
          <a:p>
            <a:r>
              <a:rPr lang="en-IN" sz="2400" b="1" dirty="0">
                <a:solidFill>
                  <a:srgbClr val="FFFF00"/>
                </a:solidFill>
              </a:rPr>
              <a:t>Issues of: Ethics, Effect Size, </a:t>
            </a:r>
            <a:r>
              <a:rPr lang="en-IN" sz="2400" b="1" dirty="0">
                <a:solidFill>
                  <a:srgbClr val="FFFF00"/>
                </a:solidFill>
                <a:hlinkClick r:id="rId4" action="ppaction://hlinksldjump"/>
              </a:rPr>
              <a:t>Sample Size</a:t>
            </a:r>
            <a:r>
              <a:rPr lang="en-IN" sz="2400" b="1" dirty="0">
                <a:solidFill>
                  <a:srgbClr val="FFFF00"/>
                </a:solidFill>
              </a:rPr>
              <a:t>, and Research Design </a:t>
            </a:r>
          </a:p>
        </p:txBody>
      </p:sp>
      <p:graphicFrame>
        <p:nvGraphicFramePr>
          <p:cNvPr id="18" name="Object 32">
            <a:extLst>
              <a:ext uri="{FF2B5EF4-FFF2-40B4-BE49-F238E27FC236}">
                <a16:creationId xmlns:a16="http://schemas.microsoft.com/office/drawing/2014/main" id="{954EB3FB-29D7-71BD-75FB-8FF09BB61566}"/>
              </a:ext>
            </a:extLst>
          </p:cNvPr>
          <p:cNvGraphicFramePr>
            <a:graphicFrameLocks noChangeAspect="1"/>
          </p:cNvGraphicFramePr>
          <p:nvPr>
            <p:extLst>
              <p:ext uri="{D42A27DB-BD31-4B8C-83A1-F6EECF244321}">
                <p14:modId xmlns:p14="http://schemas.microsoft.com/office/powerpoint/2010/main" val="924850142"/>
              </p:ext>
            </p:extLst>
          </p:nvPr>
        </p:nvGraphicFramePr>
        <p:xfrm>
          <a:off x="1371600" y="2667000"/>
          <a:ext cx="1524000" cy="577850"/>
        </p:xfrm>
        <a:graphic>
          <a:graphicData uri="http://schemas.openxmlformats.org/presentationml/2006/ole">
            <mc:AlternateContent xmlns:mc="http://schemas.openxmlformats.org/markup-compatibility/2006">
              <mc:Choice xmlns:v="urn:schemas-microsoft-com:vml" Requires="v">
                <p:oleObj name="Equation" r:id="rId5" imgW="1206360" imgH="457200" progId="Equation.3">
                  <p:embed/>
                </p:oleObj>
              </mc:Choice>
              <mc:Fallback>
                <p:oleObj name="Equation" r:id="rId5" imgW="1206360" imgH="457200" progId="Equation.3">
                  <p:embed/>
                  <p:pic>
                    <p:nvPicPr>
                      <p:cNvPr id="6" name="Object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2667000"/>
                        <a:ext cx="1524000" cy="577850"/>
                      </a:xfrm>
                      <a:prstGeom prst="rect">
                        <a:avLst/>
                      </a:prstGeom>
                      <a:noFill/>
                    </p:spPr>
                  </p:pic>
                </p:oleObj>
              </mc:Fallback>
            </mc:AlternateContent>
          </a:graphicData>
        </a:graphic>
      </p:graphicFrame>
      <p:sp>
        <p:nvSpPr>
          <p:cNvPr id="19" name="TextBox 18">
            <a:extLst>
              <a:ext uri="{FF2B5EF4-FFF2-40B4-BE49-F238E27FC236}">
                <a16:creationId xmlns:a16="http://schemas.microsoft.com/office/drawing/2014/main" id="{D2B3978C-8C0F-BB05-1688-DC0EA6D9E743}"/>
              </a:ext>
            </a:extLst>
          </p:cNvPr>
          <p:cNvSpPr txBox="1"/>
          <p:nvPr/>
        </p:nvSpPr>
        <p:spPr>
          <a:xfrm>
            <a:off x="1143000" y="5833646"/>
            <a:ext cx="4876800" cy="338554"/>
          </a:xfrm>
          <a:prstGeom prst="rect">
            <a:avLst/>
          </a:prstGeom>
          <a:noFill/>
        </p:spPr>
        <p:txBody>
          <a:bodyPr wrap="square" rtlCol="0">
            <a:spAutoFit/>
          </a:bodyPr>
          <a:lstStyle/>
          <a:p>
            <a:pPr marL="347663" indent="-347663">
              <a:buFont typeface="Wingdings" pitchFamily="2" charset="2"/>
              <a:buChar char="Ø"/>
            </a:pPr>
            <a:r>
              <a:rPr lang="en-US" sz="1600" dirty="0">
                <a:solidFill>
                  <a:srgbClr val="002060"/>
                </a:solidFill>
              </a:rPr>
              <a:t>On average how much weight reduction?</a:t>
            </a:r>
            <a:endParaRPr lang="en-IN" sz="1600" dirty="0"/>
          </a:p>
        </p:txBody>
      </p:sp>
      <p:sp>
        <p:nvSpPr>
          <p:cNvPr id="20" name="TextBox 19">
            <a:extLst>
              <a:ext uri="{FF2B5EF4-FFF2-40B4-BE49-F238E27FC236}">
                <a16:creationId xmlns:a16="http://schemas.microsoft.com/office/drawing/2014/main" id="{7DAEAE28-2693-D074-E734-77D12C262DFE}"/>
              </a:ext>
            </a:extLst>
          </p:cNvPr>
          <p:cNvSpPr txBox="1"/>
          <p:nvPr/>
        </p:nvSpPr>
        <p:spPr>
          <a:xfrm>
            <a:off x="1143000" y="6096000"/>
            <a:ext cx="7239000" cy="338554"/>
          </a:xfrm>
          <a:prstGeom prst="rect">
            <a:avLst/>
          </a:prstGeom>
          <a:noFill/>
        </p:spPr>
        <p:txBody>
          <a:bodyPr wrap="square" rtlCol="0">
            <a:spAutoFit/>
          </a:bodyPr>
          <a:lstStyle/>
          <a:p>
            <a:pPr marL="347663" indent="-347663">
              <a:buFont typeface="Wingdings" pitchFamily="2" charset="2"/>
              <a:buChar char="Ø"/>
            </a:pPr>
            <a:r>
              <a:rPr lang="en-US" sz="1600" dirty="0">
                <a:solidFill>
                  <a:srgbClr val="002060"/>
                </a:solidFill>
              </a:rPr>
              <a:t>How many samples should be taken to conclude at a 5% significance level</a:t>
            </a:r>
            <a:endParaRPr lang="en-IN" sz="1600" dirty="0"/>
          </a:p>
        </p:txBody>
      </p:sp>
      <p:sp>
        <p:nvSpPr>
          <p:cNvPr id="21" name="TextBox 20">
            <a:extLst>
              <a:ext uri="{FF2B5EF4-FFF2-40B4-BE49-F238E27FC236}">
                <a16:creationId xmlns:a16="http://schemas.microsoft.com/office/drawing/2014/main" id="{E4C65094-B536-F14A-8A8C-FE8DD307DD89}"/>
              </a:ext>
            </a:extLst>
          </p:cNvPr>
          <p:cNvSpPr txBox="1"/>
          <p:nvPr/>
        </p:nvSpPr>
        <p:spPr>
          <a:xfrm>
            <a:off x="1143000" y="6367046"/>
            <a:ext cx="7467600" cy="338554"/>
          </a:xfrm>
          <a:prstGeom prst="rect">
            <a:avLst/>
          </a:prstGeom>
          <a:noFill/>
        </p:spPr>
        <p:txBody>
          <a:bodyPr wrap="square" rtlCol="0">
            <a:spAutoFit/>
          </a:bodyPr>
          <a:lstStyle/>
          <a:p>
            <a:pPr marL="285750" indent="-285750">
              <a:buFont typeface="Wingdings" panose="05000000000000000000" pitchFamily="2" charset="2"/>
              <a:buChar char="Ø"/>
            </a:pPr>
            <a:r>
              <a:rPr lang="en-US" sz="1600" dirty="0">
                <a:solidFill>
                  <a:srgbClr val="002060"/>
                </a:solidFill>
              </a:rPr>
              <a:t>  Can we say that the weight reduction is due to the health awareness program?</a:t>
            </a:r>
            <a:endParaRPr lang="en-IN"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in)">
                                      <p:cBhvr>
                                        <p:cTn id="22" dur="2000"/>
                                        <p:tgtEl>
                                          <p:spTgt spid="13"/>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circle(in)">
                                      <p:cBhvr>
                                        <p:cTn id="40" dur="2000"/>
                                        <p:tgtEl>
                                          <p:spTgt spid="8"/>
                                        </p:tgtEl>
                                      </p:cBhvr>
                                    </p:animEffect>
                                  </p:childTnLst>
                                </p:cTn>
                              </p:par>
                              <p:par>
                                <p:cTn id="41" presetID="6" presetClass="entr" presetSubtype="16"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circle(in)">
                                      <p:cBhvr>
                                        <p:cTn id="43" dur="20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circle(in)">
                                      <p:cBhvr>
                                        <p:cTn id="53" dur="20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barn(inVertical)">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barn(inVertical)">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down)">
                                      <p:cBhvr>
                                        <p:cTn id="78" dur="500"/>
                                        <p:tgtEl>
                                          <p:spTgt spid="20"/>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10" grpId="0"/>
      <p:bldP spid="11" grpId="0"/>
      <p:bldP spid="12" grpId="0"/>
      <p:bldP spid="13" grpId="0"/>
      <p:bldP spid="14" grpId="0"/>
      <p:bldP spid="15" grpId="0"/>
      <p:bldP spid="17"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1252728"/>
          </a:xfrm>
        </p:spPr>
        <p:txBody>
          <a:bodyPr>
            <a:noAutofit/>
          </a:bodyPr>
          <a:lstStyle/>
          <a:p>
            <a:pPr fontAlgn="auto">
              <a:spcAft>
                <a:spcPts val="0"/>
              </a:spcAft>
              <a:defRPr/>
            </a:pPr>
            <a:r>
              <a:rPr lang="en-US" sz="3200" dirty="0"/>
              <a:t>Enhancing Authenticity in Experimental Research</a:t>
            </a:r>
            <a:endParaRPr lang="en-US" sz="3200" dirty="0">
              <a:solidFill>
                <a:schemeClr val="accent1">
                  <a:satMod val="150000"/>
                </a:schemeClr>
              </a:solidFill>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3643017092"/>
              </p:ext>
            </p:extLst>
          </p:nvPr>
        </p:nvGraphicFramePr>
        <p:xfrm>
          <a:off x="1760810" y="4626840"/>
          <a:ext cx="620889" cy="450850"/>
        </p:xfrm>
        <a:graphic>
          <a:graphicData uri="http://schemas.openxmlformats.org/presentationml/2006/ole">
            <mc:AlternateContent xmlns:mc="http://schemas.openxmlformats.org/markup-compatibility/2006">
              <mc:Choice xmlns:v="urn:schemas-microsoft-com:vml" Requires="v">
                <p:oleObj name="Equation" r:id="rId2" imgW="253800" imgH="177480" progId="Equation.3">
                  <p:embed/>
                </p:oleObj>
              </mc:Choice>
              <mc:Fallback>
                <p:oleObj name="Equation" r:id="rId2" imgW="253800" imgH="177480" progId="Equation.3">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810" y="4626840"/>
                        <a:ext cx="620889"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2270364217"/>
              </p:ext>
            </p:extLst>
          </p:nvPr>
        </p:nvGraphicFramePr>
        <p:xfrm>
          <a:off x="2657630" y="4286025"/>
          <a:ext cx="404225" cy="450850"/>
        </p:xfrm>
        <a:graphic>
          <a:graphicData uri="http://schemas.openxmlformats.org/presentationml/2006/ole">
            <mc:AlternateContent xmlns:mc="http://schemas.openxmlformats.org/markup-compatibility/2006">
              <mc:Choice xmlns:v="urn:schemas-microsoft-com:vml" Requires="v">
                <p:oleObj name="Equation" r:id="rId4" imgW="164880" imgH="177480" progId="Equation.3">
                  <p:embed/>
                </p:oleObj>
              </mc:Choice>
              <mc:Fallback>
                <p:oleObj name="Equation" r:id="rId4" imgW="164880" imgH="17748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7630" y="4286025"/>
                        <a:ext cx="404225"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Object 2"/>
          <p:cNvPicPr>
            <a:picLocks noChangeAspect="1" noChangeArrowheads="1"/>
          </p:cNvPicPr>
          <p:nvPr/>
        </p:nvPicPr>
        <p:blipFill>
          <a:blip r:embed="rId6"/>
          <a:srcRect/>
          <a:stretch>
            <a:fillRect/>
          </a:stretch>
        </p:blipFill>
        <p:spPr bwMode="auto">
          <a:xfrm>
            <a:off x="4970462" y="3488170"/>
            <a:ext cx="368300" cy="190500"/>
          </a:xfrm>
          <a:prstGeom prst="rect">
            <a:avLst/>
          </a:prstGeom>
          <a:noFill/>
          <a:ln w="9525">
            <a:noFill/>
            <a:miter lim="800000"/>
            <a:headEnd/>
            <a:tailEnd/>
          </a:ln>
        </p:spPr>
      </p:pic>
      <p:pic>
        <p:nvPicPr>
          <p:cNvPr id="7" name="Object 3"/>
          <p:cNvPicPr>
            <a:picLocks noChangeAspect="1" noChangeArrowheads="1"/>
          </p:cNvPicPr>
          <p:nvPr/>
        </p:nvPicPr>
        <p:blipFill>
          <a:blip r:embed="rId7"/>
          <a:srcRect/>
          <a:stretch>
            <a:fillRect/>
          </a:stretch>
        </p:blipFill>
        <p:spPr bwMode="auto">
          <a:xfrm>
            <a:off x="6862762" y="3497695"/>
            <a:ext cx="304800" cy="190500"/>
          </a:xfrm>
          <a:prstGeom prst="rect">
            <a:avLst/>
          </a:prstGeom>
          <a:noFill/>
          <a:ln w="9525">
            <a:noFill/>
            <a:miter lim="800000"/>
            <a:headEnd/>
            <a:tailEnd/>
          </a:ln>
        </p:spPr>
      </p:pic>
      <p:pic>
        <p:nvPicPr>
          <p:cNvPr id="8" name="Picture 42"/>
          <p:cNvPicPr>
            <a:picLocks noChangeAspect="1" noChangeArrowheads="1"/>
          </p:cNvPicPr>
          <p:nvPr/>
        </p:nvPicPr>
        <p:blipFill>
          <a:blip r:embed="rId8"/>
          <a:srcRect b="9599"/>
          <a:stretch>
            <a:fillRect/>
          </a:stretch>
        </p:blipFill>
        <p:spPr bwMode="auto">
          <a:xfrm>
            <a:off x="4581525" y="2145145"/>
            <a:ext cx="3028950" cy="1292225"/>
          </a:xfrm>
          <a:prstGeom prst="rect">
            <a:avLst/>
          </a:prstGeom>
          <a:noFill/>
          <a:ln w="9525">
            <a:solidFill>
              <a:srgbClr val="FFFFFF"/>
            </a:solidFill>
            <a:miter lim="800000"/>
            <a:headEnd/>
            <a:tailEnd/>
          </a:ln>
        </p:spPr>
      </p:pic>
      <p:cxnSp>
        <p:nvCxnSpPr>
          <p:cNvPr id="9" name="Straight Connector 8"/>
          <p:cNvCxnSpPr/>
          <p:nvPr/>
        </p:nvCxnSpPr>
        <p:spPr>
          <a:xfrm>
            <a:off x="4572000" y="3472295"/>
            <a:ext cx="3048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053013" y="3356407"/>
            <a:ext cx="22860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6881019" y="3357201"/>
            <a:ext cx="2286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7072312" y="3472295"/>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7059612" y="3091295"/>
            <a:ext cx="546100" cy="3317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31"/>
          <p:cNvSpPr txBox="1">
            <a:spLocks noChangeArrowheads="1"/>
          </p:cNvSpPr>
          <p:nvPr/>
        </p:nvSpPr>
        <p:spPr bwMode="auto">
          <a:xfrm>
            <a:off x="7605712" y="2938895"/>
            <a:ext cx="1295400" cy="461963"/>
          </a:xfrm>
          <a:prstGeom prst="rect">
            <a:avLst/>
          </a:prstGeom>
          <a:noFill/>
          <a:ln w="9525">
            <a:noFill/>
            <a:miter lim="800000"/>
            <a:headEnd/>
            <a:tailEnd/>
          </a:ln>
        </p:spPr>
        <p:txBody>
          <a:bodyPr>
            <a:spAutoFit/>
          </a:bodyPr>
          <a:lstStyle/>
          <a:p>
            <a:pPr eaLnBrk="1" hangingPunct="1"/>
            <a:r>
              <a:rPr lang="en-US" sz="1200">
                <a:solidFill>
                  <a:srgbClr val="002060"/>
                </a:solidFill>
                <a:cs typeface="Times New Roman" pitchFamily="18" charset="0"/>
              </a:rPr>
              <a:t>Rejection  region</a:t>
            </a:r>
          </a:p>
          <a:p>
            <a:pPr eaLnBrk="1" hangingPunct="1"/>
            <a:r>
              <a:rPr lang="en-US" sz="1200">
                <a:solidFill>
                  <a:srgbClr val="002060"/>
                </a:solidFill>
                <a:cs typeface="Times New Roman" pitchFamily="18" charset="0"/>
              </a:rPr>
              <a:t> area = </a:t>
            </a:r>
            <a:r>
              <a:rPr lang="el-GR" sz="1200">
                <a:solidFill>
                  <a:srgbClr val="002060"/>
                </a:solidFill>
                <a:cs typeface="Times New Roman" pitchFamily="18" charset="0"/>
              </a:rPr>
              <a:t>α</a:t>
            </a:r>
            <a:r>
              <a:rPr lang="en-US" sz="1200">
                <a:solidFill>
                  <a:srgbClr val="002060"/>
                </a:solidFill>
                <a:cs typeface="Times New Roman" pitchFamily="18" charset="0"/>
              </a:rPr>
              <a:t>/2</a:t>
            </a:r>
          </a:p>
        </p:txBody>
      </p:sp>
      <p:sp>
        <p:nvSpPr>
          <p:cNvPr id="19" name="TextBox 41"/>
          <p:cNvSpPr txBox="1">
            <a:spLocks noChangeArrowheads="1"/>
          </p:cNvSpPr>
          <p:nvPr/>
        </p:nvSpPr>
        <p:spPr bwMode="auto">
          <a:xfrm>
            <a:off x="5548312" y="2695575"/>
            <a:ext cx="1789112" cy="461665"/>
          </a:xfrm>
          <a:prstGeom prst="rect">
            <a:avLst/>
          </a:prstGeom>
          <a:noFill/>
          <a:ln w="9525">
            <a:noFill/>
            <a:miter lim="800000"/>
            <a:headEnd/>
            <a:tailEnd/>
          </a:ln>
        </p:spPr>
        <p:txBody>
          <a:bodyPr>
            <a:spAutoFit/>
          </a:bodyPr>
          <a:lstStyle/>
          <a:p>
            <a:pPr eaLnBrk="1" hangingPunct="1"/>
            <a:r>
              <a:rPr lang="en-US" sz="1200" dirty="0">
                <a:solidFill>
                  <a:srgbClr val="002060"/>
                </a:solidFill>
                <a:latin typeface="Calibri" pitchFamily="34" charset="0"/>
              </a:rPr>
              <a:t>Non-rejection  </a:t>
            </a:r>
          </a:p>
          <a:p>
            <a:pPr eaLnBrk="1" hangingPunct="1"/>
            <a:r>
              <a:rPr lang="en-US" sz="1200" dirty="0">
                <a:solidFill>
                  <a:srgbClr val="002060"/>
                </a:solidFill>
                <a:latin typeface="Calibri" pitchFamily="34" charset="0"/>
              </a:rPr>
              <a:t> region</a:t>
            </a:r>
          </a:p>
        </p:txBody>
      </p:sp>
      <p:sp>
        <p:nvSpPr>
          <p:cNvPr id="20" name="TextBox 44"/>
          <p:cNvSpPr txBox="1">
            <a:spLocks noChangeArrowheads="1"/>
          </p:cNvSpPr>
          <p:nvPr/>
        </p:nvSpPr>
        <p:spPr bwMode="auto">
          <a:xfrm>
            <a:off x="7564580" y="3609975"/>
            <a:ext cx="1295400" cy="276225"/>
          </a:xfrm>
          <a:prstGeom prst="rect">
            <a:avLst/>
          </a:prstGeom>
          <a:noFill/>
          <a:ln w="9525">
            <a:noFill/>
            <a:miter lim="800000"/>
            <a:headEnd/>
            <a:tailEnd/>
          </a:ln>
        </p:spPr>
        <p:txBody>
          <a:bodyPr>
            <a:spAutoFit/>
          </a:bodyPr>
          <a:lstStyle/>
          <a:p>
            <a:pPr eaLnBrk="1" hangingPunct="1"/>
            <a:r>
              <a:rPr lang="en-US" sz="1200" dirty="0">
                <a:solidFill>
                  <a:srgbClr val="002060"/>
                </a:solidFill>
                <a:cs typeface="Times New Roman" pitchFamily="18" charset="0"/>
              </a:rPr>
              <a:t>Critical values</a:t>
            </a:r>
          </a:p>
        </p:txBody>
      </p:sp>
      <p:cxnSp>
        <p:nvCxnSpPr>
          <p:cNvPr id="22" name="Straight Arrow Connector 21"/>
          <p:cNvCxnSpPr>
            <a:cxnSpLocks/>
          </p:cNvCxnSpPr>
          <p:nvPr/>
        </p:nvCxnSpPr>
        <p:spPr>
          <a:xfrm flipH="1" flipV="1">
            <a:off x="7236115" y="3661763"/>
            <a:ext cx="370030" cy="729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1524000"/>
            <a:ext cx="4893880" cy="369332"/>
          </a:xfrm>
          <a:prstGeom prst="rect">
            <a:avLst/>
          </a:prstGeom>
          <a:noFill/>
        </p:spPr>
        <p:txBody>
          <a:bodyPr wrap="square" rtlCol="0">
            <a:spAutoFit/>
          </a:bodyPr>
          <a:lstStyle/>
          <a:p>
            <a:pPr marL="347663" indent="-347663">
              <a:spcBef>
                <a:spcPts val="600"/>
              </a:spcBef>
              <a:buFont typeface="Wingdings" pitchFamily="2" charset="2"/>
              <a:buChar char="v"/>
              <a:tabLst>
                <a:tab pos="2801938" algn="l"/>
              </a:tabLst>
            </a:pPr>
            <a:r>
              <a:rPr lang="en-US" dirty="0">
                <a:solidFill>
                  <a:srgbClr val="002060"/>
                </a:solidFill>
                <a:cs typeface="Times New Roman" pitchFamily="18" charset="0"/>
              </a:rPr>
              <a:t>Write null and alternative hypotheses</a:t>
            </a:r>
            <a:endParaRPr lang="en-US" dirty="0">
              <a:solidFill>
                <a:srgbClr val="002060"/>
              </a:solidFill>
            </a:endParaRPr>
          </a:p>
        </p:txBody>
      </p:sp>
      <p:sp>
        <p:nvSpPr>
          <p:cNvPr id="24" name="TextBox 23"/>
          <p:cNvSpPr txBox="1"/>
          <p:nvPr/>
        </p:nvSpPr>
        <p:spPr>
          <a:xfrm>
            <a:off x="242455" y="4620490"/>
            <a:ext cx="7242630" cy="661720"/>
          </a:xfrm>
          <a:prstGeom prst="rect">
            <a:avLst/>
          </a:prstGeom>
          <a:noFill/>
        </p:spPr>
        <p:txBody>
          <a:bodyPr wrap="square" rtlCol="0">
            <a:spAutoFit/>
          </a:bodyPr>
          <a:lstStyle/>
          <a:p>
            <a:pPr marL="347663" indent="-347663">
              <a:spcBef>
                <a:spcPts val="600"/>
              </a:spcBef>
              <a:buFont typeface="Wingdings" pitchFamily="2" charset="2"/>
              <a:buChar char="v"/>
              <a:tabLst>
                <a:tab pos="2801938" algn="l"/>
              </a:tabLst>
            </a:pPr>
            <a:r>
              <a:rPr lang="en-US" sz="1700" dirty="0">
                <a:solidFill>
                  <a:srgbClr val="002060"/>
                </a:solidFill>
                <a:cs typeface="Times New Roman" pitchFamily="18" charset="0"/>
              </a:rPr>
              <a:t>If  Cal. </a:t>
            </a:r>
            <a:r>
              <a:rPr lang="en-US" sz="2000" dirty="0">
                <a:solidFill>
                  <a:srgbClr val="002060"/>
                </a:solidFill>
                <a:latin typeface="Arial" pitchFamily="34" charset="0"/>
                <a:cs typeface="Arial" pitchFamily="34" charset="0"/>
              </a:rPr>
              <a:t> z  </a:t>
            </a:r>
            <a:r>
              <a:rPr lang="en-US" sz="1700" dirty="0">
                <a:solidFill>
                  <a:srgbClr val="002060"/>
                </a:solidFill>
                <a:cs typeface="Times New Roman" pitchFamily="18" charset="0"/>
              </a:rPr>
              <a:t>&gt;                 reject the null hypothesis at 5% level with power (1-</a:t>
            </a:r>
            <a:r>
              <a:rPr lang="el-GR" sz="1700" dirty="0">
                <a:solidFill>
                  <a:srgbClr val="002060"/>
                </a:solidFill>
                <a:cs typeface="Times New Roman" pitchFamily="18" charset="0"/>
              </a:rPr>
              <a:t>β</a:t>
            </a:r>
            <a:r>
              <a:rPr lang="en-US" sz="1700" dirty="0">
                <a:solidFill>
                  <a:srgbClr val="002060"/>
                </a:solidFill>
                <a:cs typeface="Times New Roman" pitchFamily="18" charset="0"/>
              </a:rPr>
              <a:t>) </a:t>
            </a:r>
          </a:p>
          <a:p>
            <a:pPr>
              <a:tabLst>
                <a:tab pos="2801938" algn="l"/>
              </a:tabLst>
            </a:pPr>
            <a:r>
              <a:rPr lang="en-US" sz="1700" dirty="0">
                <a:solidFill>
                  <a:srgbClr val="002060"/>
                </a:solidFill>
                <a:cs typeface="Times New Roman" pitchFamily="18" charset="0"/>
              </a:rPr>
              <a:t>        otherwise do not reject it.</a:t>
            </a:r>
            <a:endParaRPr lang="en-US" sz="1700" dirty="0"/>
          </a:p>
        </p:txBody>
      </p:sp>
      <p:sp>
        <p:nvSpPr>
          <p:cNvPr id="25" name="Slide Number Placeholder 24"/>
          <p:cNvSpPr>
            <a:spLocks noGrp="1"/>
          </p:cNvSpPr>
          <p:nvPr>
            <p:ph type="sldNum" sz="quarter" idx="12"/>
          </p:nvPr>
        </p:nvSpPr>
        <p:spPr/>
        <p:txBody>
          <a:bodyPr/>
          <a:lstStyle/>
          <a:p>
            <a:fld id="{9FC7E73B-E7C9-44C2-91FD-1BF83928ABA2}" type="slidenum">
              <a:rPr lang="en-US" smtClean="0"/>
              <a:pPr/>
              <a:t>20</a:t>
            </a:fld>
            <a:endParaRPr lang="en-US"/>
          </a:p>
        </p:txBody>
      </p:sp>
      <p:sp>
        <p:nvSpPr>
          <p:cNvPr id="26" name="TextBox 25">
            <a:extLst>
              <a:ext uri="{FF2B5EF4-FFF2-40B4-BE49-F238E27FC236}">
                <a16:creationId xmlns:a16="http://schemas.microsoft.com/office/drawing/2014/main" id="{AA016C28-8DAF-DF34-F2AC-5D6CB3A99C6B}"/>
              </a:ext>
            </a:extLst>
          </p:cNvPr>
          <p:cNvSpPr txBox="1"/>
          <p:nvPr/>
        </p:nvSpPr>
        <p:spPr>
          <a:xfrm>
            <a:off x="1905000" y="685800"/>
            <a:ext cx="5105400" cy="584775"/>
          </a:xfrm>
          <a:prstGeom prst="rect">
            <a:avLst/>
          </a:prstGeom>
          <a:noFill/>
        </p:spPr>
        <p:txBody>
          <a:bodyPr wrap="square" rtlCol="0">
            <a:spAutoFit/>
          </a:bodyPr>
          <a:lstStyle/>
          <a:p>
            <a:r>
              <a:rPr lang="en-IN" sz="3200" b="1" dirty="0">
                <a:solidFill>
                  <a:srgbClr val="FFFF00"/>
                </a:solidFill>
              </a:rPr>
              <a:t>Fixing Boundary Conditions</a:t>
            </a:r>
          </a:p>
        </p:txBody>
      </p:sp>
      <p:sp>
        <p:nvSpPr>
          <p:cNvPr id="27" name="TextBox 26">
            <a:extLst>
              <a:ext uri="{FF2B5EF4-FFF2-40B4-BE49-F238E27FC236}">
                <a16:creationId xmlns:a16="http://schemas.microsoft.com/office/drawing/2014/main" id="{C53317AD-8526-66D3-609F-EBE73F0E7A5A}"/>
              </a:ext>
            </a:extLst>
          </p:cNvPr>
          <p:cNvSpPr txBox="1"/>
          <p:nvPr/>
        </p:nvSpPr>
        <p:spPr>
          <a:xfrm>
            <a:off x="228600" y="1852430"/>
            <a:ext cx="6565900" cy="369332"/>
          </a:xfrm>
          <a:prstGeom prst="rect">
            <a:avLst/>
          </a:prstGeom>
          <a:noFill/>
        </p:spPr>
        <p:txBody>
          <a:bodyPr wrap="square" rtlCol="0">
            <a:spAutoFit/>
          </a:bodyPr>
          <a:lstStyle/>
          <a:p>
            <a:pPr marL="347663" indent="-347663">
              <a:spcBef>
                <a:spcPts val="600"/>
              </a:spcBef>
              <a:buFont typeface="Wingdings" pitchFamily="2" charset="2"/>
              <a:buChar char="v"/>
              <a:tabLst>
                <a:tab pos="2801938" algn="l"/>
              </a:tabLst>
            </a:pPr>
            <a:r>
              <a:rPr lang="en-US" dirty="0">
                <a:solidFill>
                  <a:srgbClr val="002060"/>
                </a:solidFill>
                <a:cs typeface="Times New Roman" pitchFamily="18" charset="0"/>
              </a:rPr>
              <a:t>Decide whether to test a one-tailed or two-tailed hypothesis. </a:t>
            </a:r>
            <a:endParaRPr lang="en-IN" dirty="0"/>
          </a:p>
        </p:txBody>
      </p:sp>
      <p:sp>
        <p:nvSpPr>
          <p:cNvPr id="28" name="TextBox 27">
            <a:extLst>
              <a:ext uri="{FF2B5EF4-FFF2-40B4-BE49-F238E27FC236}">
                <a16:creationId xmlns:a16="http://schemas.microsoft.com/office/drawing/2014/main" id="{CDA1D6A9-4D9A-F558-9000-DBBCAA41EAEE}"/>
              </a:ext>
            </a:extLst>
          </p:cNvPr>
          <p:cNvSpPr txBox="1"/>
          <p:nvPr/>
        </p:nvSpPr>
        <p:spPr>
          <a:xfrm>
            <a:off x="230330" y="2195945"/>
            <a:ext cx="5200650" cy="369332"/>
          </a:xfrm>
          <a:prstGeom prst="rect">
            <a:avLst/>
          </a:prstGeom>
          <a:noFill/>
        </p:spPr>
        <p:txBody>
          <a:bodyPr wrap="square" rtlCol="0">
            <a:spAutoFit/>
          </a:bodyPr>
          <a:lstStyle/>
          <a:p>
            <a:pPr marL="347663" indent="-347663">
              <a:spcBef>
                <a:spcPts val="600"/>
              </a:spcBef>
              <a:buFont typeface="Wingdings" pitchFamily="2" charset="2"/>
              <a:buChar char="v"/>
              <a:tabLst>
                <a:tab pos="2801938" algn="l"/>
              </a:tabLst>
            </a:pPr>
            <a:r>
              <a:rPr lang="en-US" dirty="0">
                <a:solidFill>
                  <a:srgbClr val="002060"/>
                </a:solidFill>
                <a:cs typeface="Times New Roman" pitchFamily="18" charset="0"/>
              </a:rPr>
              <a:t>Decide the level of significance(</a:t>
            </a:r>
            <a:r>
              <a:rPr lang="el-GR" dirty="0">
                <a:solidFill>
                  <a:srgbClr val="002060"/>
                </a:solidFill>
                <a:cs typeface="Times New Roman" pitchFamily="18" charset="0"/>
              </a:rPr>
              <a:t>α</a:t>
            </a:r>
            <a:r>
              <a:rPr lang="en-US" dirty="0">
                <a:solidFill>
                  <a:srgbClr val="002060"/>
                </a:solidFill>
                <a:cs typeface="Times New Roman" pitchFamily="18" charset="0"/>
              </a:rPr>
              <a:t>) .10, .05 or .01</a:t>
            </a:r>
          </a:p>
        </p:txBody>
      </p:sp>
      <p:sp>
        <p:nvSpPr>
          <p:cNvPr id="29" name="TextBox 28">
            <a:extLst>
              <a:ext uri="{FF2B5EF4-FFF2-40B4-BE49-F238E27FC236}">
                <a16:creationId xmlns:a16="http://schemas.microsoft.com/office/drawing/2014/main" id="{65EA7DC7-C0CC-C365-132F-788D40790221}"/>
              </a:ext>
            </a:extLst>
          </p:cNvPr>
          <p:cNvSpPr txBox="1"/>
          <p:nvPr/>
        </p:nvSpPr>
        <p:spPr>
          <a:xfrm>
            <a:off x="228600" y="2514600"/>
            <a:ext cx="2819400" cy="369332"/>
          </a:xfrm>
          <a:prstGeom prst="rect">
            <a:avLst/>
          </a:prstGeom>
          <a:noFill/>
        </p:spPr>
        <p:txBody>
          <a:bodyPr wrap="square" rtlCol="0">
            <a:spAutoFit/>
          </a:bodyPr>
          <a:lstStyle/>
          <a:p>
            <a:pPr marL="347663" indent="-347663">
              <a:spcBef>
                <a:spcPts val="600"/>
              </a:spcBef>
              <a:buFont typeface="Wingdings" pitchFamily="2" charset="2"/>
              <a:buChar char="v"/>
              <a:tabLst>
                <a:tab pos="2801938" algn="l"/>
              </a:tabLst>
            </a:pPr>
            <a:r>
              <a:rPr lang="en-US" sz="1800" dirty="0">
                <a:solidFill>
                  <a:srgbClr val="002060"/>
                </a:solidFill>
                <a:cs typeface="Times New Roman" pitchFamily="18" charset="0"/>
              </a:rPr>
              <a:t>Decide </a:t>
            </a:r>
            <a:r>
              <a:rPr lang="el-GR" sz="1800" dirty="0">
                <a:solidFill>
                  <a:srgbClr val="002060"/>
                </a:solidFill>
                <a:cs typeface="Times New Roman" pitchFamily="18" charset="0"/>
              </a:rPr>
              <a:t>β</a:t>
            </a:r>
            <a:r>
              <a:rPr lang="en-US" sz="1800" dirty="0">
                <a:solidFill>
                  <a:srgbClr val="002060"/>
                </a:solidFill>
                <a:cs typeface="Times New Roman" pitchFamily="18" charset="0"/>
              </a:rPr>
              <a:t> (0.2 or less)</a:t>
            </a:r>
            <a:endParaRPr lang="en-IN" dirty="0"/>
          </a:p>
        </p:txBody>
      </p:sp>
      <p:sp>
        <p:nvSpPr>
          <p:cNvPr id="30" name="TextBox 29">
            <a:extLst>
              <a:ext uri="{FF2B5EF4-FFF2-40B4-BE49-F238E27FC236}">
                <a16:creationId xmlns:a16="http://schemas.microsoft.com/office/drawing/2014/main" id="{B757D76C-4B43-F395-EAB0-1A848190B970}"/>
              </a:ext>
            </a:extLst>
          </p:cNvPr>
          <p:cNvSpPr txBox="1"/>
          <p:nvPr/>
        </p:nvSpPr>
        <p:spPr>
          <a:xfrm>
            <a:off x="242455" y="2819400"/>
            <a:ext cx="4880025" cy="369332"/>
          </a:xfrm>
          <a:prstGeom prst="rect">
            <a:avLst/>
          </a:prstGeom>
          <a:noFill/>
        </p:spPr>
        <p:txBody>
          <a:bodyPr wrap="square" rtlCol="0">
            <a:spAutoFit/>
          </a:bodyPr>
          <a:lstStyle/>
          <a:p>
            <a:pPr marL="285750" indent="-285750">
              <a:buFont typeface="Wingdings" panose="05000000000000000000" pitchFamily="2" charset="2"/>
              <a:buChar char="v"/>
            </a:pPr>
            <a:r>
              <a:rPr lang="en-US" sz="1800" dirty="0">
                <a:solidFill>
                  <a:srgbClr val="002060"/>
                </a:solidFill>
                <a:cs typeface="Times New Roman" pitchFamily="18" charset="0"/>
              </a:rPr>
              <a:t> Decide minimum detectable difference (d)</a:t>
            </a:r>
          </a:p>
        </p:txBody>
      </p:sp>
      <p:sp>
        <p:nvSpPr>
          <p:cNvPr id="31" name="TextBox 30">
            <a:extLst>
              <a:ext uri="{FF2B5EF4-FFF2-40B4-BE49-F238E27FC236}">
                <a16:creationId xmlns:a16="http://schemas.microsoft.com/office/drawing/2014/main" id="{A50C5185-FA8D-4210-EAEE-493DEBC9B3DD}"/>
              </a:ext>
            </a:extLst>
          </p:cNvPr>
          <p:cNvSpPr txBox="1"/>
          <p:nvPr/>
        </p:nvSpPr>
        <p:spPr>
          <a:xfrm>
            <a:off x="242455" y="3135868"/>
            <a:ext cx="6340931" cy="646331"/>
          </a:xfrm>
          <a:prstGeom prst="rect">
            <a:avLst/>
          </a:prstGeom>
          <a:noFill/>
        </p:spPr>
        <p:txBody>
          <a:bodyPr wrap="square" rtlCol="0">
            <a:spAutoFit/>
          </a:bodyPr>
          <a:lstStyle/>
          <a:p>
            <a:pPr marL="285750" indent="-285750">
              <a:buFont typeface="Wingdings" panose="05000000000000000000" pitchFamily="2" charset="2"/>
              <a:buChar char="v"/>
            </a:pPr>
            <a:r>
              <a:rPr lang="en-US" sz="1800" dirty="0">
                <a:solidFill>
                  <a:srgbClr val="002060"/>
                </a:solidFill>
                <a:cs typeface="Times New Roman" pitchFamily="18" charset="0"/>
              </a:rPr>
              <a:t> Find an estimate of variance from </a:t>
            </a:r>
          </a:p>
          <a:p>
            <a:r>
              <a:rPr lang="en-US" sz="1800" dirty="0">
                <a:solidFill>
                  <a:srgbClr val="002060"/>
                </a:solidFill>
                <a:cs typeface="Times New Roman" pitchFamily="18" charset="0"/>
              </a:rPr>
              <a:t>       similar studies in reviews (</a:t>
            </a:r>
            <a:r>
              <a:rPr lang="el-GR" sz="1800" dirty="0">
                <a:solidFill>
                  <a:srgbClr val="002060"/>
                </a:solidFill>
                <a:cs typeface="Times New Roman" pitchFamily="18" charset="0"/>
              </a:rPr>
              <a:t>σ</a:t>
            </a:r>
            <a:r>
              <a:rPr lang="en-IN" sz="1800" dirty="0">
                <a:solidFill>
                  <a:srgbClr val="002060"/>
                </a:solidFill>
                <a:cs typeface="Times New Roman" pitchFamily="18" charset="0"/>
              </a:rPr>
              <a:t>)</a:t>
            </a:r>
            <a:endParaRPr lang="en-IN" dirty="0"/>
          </a:p>
        </p:txBody>
      </p:sp>
      <p:sp>
        <p:nvSpPr>
          <p:cNvPr id="32" name="TextBox 31">
            <a:extLst>
              <a:ext uri="{FF2B5EF4-FFF2-40B4-BE49-F238E27FC236}">
                <a16:creationId xmlns:a16="http://schemas.microsoft.com/office/drawing/2014/main" id="{47A8F54E-1E8F-2741-F19A-78BAF8AE7127}"/>
              </a:ext>
            </a:extLst>
          </p:cNvPr>
          <p:cNvSpPr txBox="1"/>
          <p:nvPr/>
        </p:nvSpPr>
        <p:spPr>
          <a:xfrm>
            <a:off x="242455" y="3733800"/>
            <a:ext cx="5867400" cy="369332"/>
          </a:xfrm>
          <a:prstGeom prst="rect">
            <a:avLst/>
          </a:prstGeom>
          <a:noFill/>
        </p:spPr>
        <p:txBody>
          <a:bodyPr wrap="square" rtlCol="0">
            <a:spAutoFit/>
          </a:bodyPr>
          <a:lstStyle/>
          <a:p>
            <a:pPr marL="285750" indent="-285750">
              <a:buFont typeface="Wingdings" panose="05000000000000000000" pitchFamily="2" charset="2"/>
              <a:buChar char="v"/>
            </a:pPr>
            <a:r>
              <a:rPr lang="en-US" sz="1800" dirty="0">
                <a:solidFill>
                  <a:srgbClr val="002060"/>
                </a:solidFill>
                <a:cs typeface="Times New Roman" pitchFamily="18" charset="0"/>
              </a:rPr>
              <a:t> Find sample size (n) using formula or G*Power software</a:t>
            </a:r>
            <a:endParaRPr lang="en-IN" dirty="0"/>
          </a:p>
        </p:txBody>
      </p:sp>
      <p:sp>
        <p:nvSpPr>
          <p:cNvPr id="33" name="TextBox 32">
            <a:extLst>
              <a:ext uri="{FF2B5EF4-FFF2-40B4-BE49-F238E27FC236}">
                <a16:creationId xmlns:a16="http://schemas.microsoft.com/office/drawing/2014/main" id="{7749775B-6846-2B25-08A8-468D94661E52}"/>
              </a:ext>
            </a:extLst>
          </p:cNvPr>
          <p:cNvSpPr txBox="1"/>
          <p:nvPr/>
        </p:nvSpPr>
        <p:spPr>
          <a:xfrm>
            <a:off x="242454" y="4038600"/>
            <a:ext cx="6410757" cy="369332"/>
          </a:xfrm>
          <a:prstGeom prst="rect">
            <a:avLst/>
          </a:prstGeom>
          <a:noFill/>
        </p:spPr>
        <p:txBody>
          <a:bodyPr wrap="square" rtlCol="0">
            <a:spAutoFit/>
          </a:bodyPr>
          <a:lstStyle/>
          <a:p>
            <a:pPr marL="285750" indent="-285750">
              <a:buFont typeface="Wingdings" panose="05000000000000000000" pitchFamily="2" charset="2"/>
              <a:buChar char="v"/>
            </a:pPr>
            <a:r>
              <a:rPr lang="en-US" sz="1800" dirty="0">
                <a:solidFill>
                  <a:srgbClr val="002060"/>
                </a:solidFill>
                <a:cs typeface="Times New Roman" pitchFamily="18" charset="0"/>
              </a:rPr>
              <a:t> Select a </a:t>
            </a:r>
            <a:r>
              <a:rPr lang="en-US" dirty="0">
                <a:solidFill>
                  <a:srgbClr val="002060"/>
                </a:solidFill>
                <a:cs typeface="Times New Roman" pitchFamily="18" charset="0"/>
              </a:rPr>
              <a:t>statistical </a:t>
            </a:r>
            <a:r>
              <a:rPr lang="en-US" sz="1800" dirty="0">
                <a:solidFill>
                  <a:srgbClr val="002060"/>
                </a:solidFill>
                <a:cs typeface="Times New Roman" pitchFamily="18" charset="0"/>
              </a:rPr>
              <a:t>test like z or t and test their assumptions</a:t>
            </a:r>
            <a:endParaRPr lang="en-IN" dirty="0"/>
          </a:p>
        </p:txBody>
      </p:sp>
      <p:sp>
        <p:nvSpPr>
          <p:cNvPr id="34" name="TextBox 33">
            <a:extLst>
              <a:ext uri="{FF2B5EF4-FFF2-40B4-BE49-F238E27FC236}">
                <a16:creationId xmlns:a16="http://schemas.microsoft.com/office/drawing/2014/main" id="{A9151071-2195-0D90-7E14-5A45A65AFF7D}"/>
              </a:ext>
            </a:extLst>
          </p:cNvPr>
          <p:cNvSpPr txBox="1"/>
          <p:nvPr/>
        </p:nvSpPr>
        <p:spPr>
          <a:xfrm>
            <a:off x="242454" y="4343400"/>
            <a:ext cx="9358746" cy="369332"/>
          </a:xfrm>
          <a:prstGeom prst="rect">
            <a:avLst/>
          </a:prstGeom>
          <a:noFill/>
        </p:spPr>
        <p:txBody>
          <a:bodyPr wrap="square" rtlCol="0">
            <a:spAutoFit/>
          </a:bodyPr>
          <a:lstStyle/>
          <a:p>
            <a:pPr marL="285750" indent="-285750">
              <a:buFont typeface="Wingdings" panose="05000000000000000000" pitchFamily="2" charset="2"/>
              <a:buChar char="v"/>
            </a:pPr>
            <a:r>
              <a:rPr lang="en-US" sz="1800" dirty="0">
                <a:solidFill>
                  <a:srgbClr val="002060"/>
                </a:solidFill>
                <a:cs typeface="Times New Roman" pitchFamily="18" charset="0"/>
              </a:rPr>
              <a:t> Find the </a:t>
            </a:r>
            <a:r>
              <a:rPr lang="en-US" dirty="0">
                <a:solidFill>
                  <a:srgbClr val="002060"/>
                </a:solidFill>
                <a:cs typeface="Times New Roman" pitchFamily="18" charset="0"/>
              </a:rPr>
              <a:t>critical value        or               depending </a:t>
            </a:r>
            <a:r>
              <a:rPr lang="en-US" sz="1800" dirty="0">
                <a:solidFill>
                  <a:srgbClr val="002060"/>
                </a:solidFill>
                <a:cs typeface="Times New Roman" pitchFamily="18" charset="0"/>
              </a:rPr>
              <a:t>upon one or two-tailed tests respectively.</a:t>
            </a:r>
            <a:endParaRPr lang="en-IN" dirty="0"/>
          </a:p>
        </p:txBody>
      </p:sp>
      <p:cxnSp>
        <p:nvCxnSpPr>
          <p:cNvPr id="36" name="Straight Arrow Connector 35">
            <a:extLst>
              <a:ext uri="{FF2B5EF4-FFF2-40B4-BE49-F238E27FC236}">
                <a16:creationId xmlns:a16="http://schemas.microsoft.com/office/drawing/2014/main" id="{D827F408-0B88-F435-405E-92AB5E42717A}"/>
              </a:ext>
            </a:extLst>
          </p:cNvPr>
          <p:cNvCxnSpPr/>
          <p:nvPr/>
        </p:nvCxnSpPr>
        <p:spPr>
          <a:xfrm>
            <a:off x="5485967" y="2910320"/>
            <a:ext cx="116724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39" name="Object 5">
            <a:extLst>
              <a:ext uri="{FF2B5EF4-FFF2-40B4-BE49-F238E27FC236}">
                <a16:creationId xmlns:a16="http://schemas.microsoft.com/office/drawing/2014/main" id="{E8594D7D-FDB7-183A-1096-C178E0FEF2F4}"/>
              </a:ext>
            </a:extLst>
          </p:cNvPr>
          <p:cNvGraphicFramePr>
            <a:graphicFrameLocks noChangeAspect="1"/>
          </p:cNvGraphicFramePr>
          <p:nvPr>
            <p:extLst>
              <p:ext uri="{D42A27DB-BD31-4B8C-83A1-F6EECF244321}">
                <p14:modId xmlns:p14="http://schemas.microsoft.com/office/powerpoint/2010/main" val="2848940570"/>
              </p:ext>
            </p:extLst>
          </p:nvPr>
        </p:nvGraphicFramePr>
        <p:xfrm>
          <a:off x="3276600" y="4281055"/>
          <a:ext cx="620889" cy="450850"/>
        </p:xfrm>
        <a:graphic>
          <a:graphicData uri="http://schemas.openxmlformats.org/presentationml/2006/ole">
            <mc:AlternateContent xmlns:mc="http://schemas.openxmlformats.org/markup-compatibility/2006">
              <mc:Choice xmlns:v="urn:schemas-microsoft-com:vml" Requires="v">
                <p:oleObj name="Equation" r:id="rId2" imgW="253800" imgH="177480" progId="Equation.3">
                  <p:embed/>
                </p:oleObj>
              </mc:Choice>
              <mc:Fallback>
                <p:oleObj name="Equation" r:id="rId2" imgW="253800" imgH="177480" progId="Equation.3">
                  <p:embed/>
                  <p:pic>
                    <p:nvPicPr>
                      <p:cNvPr id="4"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281055"/>
                        <a:ext cx="620889"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 name="TextBox 39">
            <a:extLst>
              <a:ext uri="{FF2B5EF4-FFF2-40B4-BE49-F238E27FC236}">
                <a16:creationId xmlns:a16="http://schemas.microsoft.com/office/drawing/2014/main" id="{92943AC6-66BC-CB23-F0BE-8FFF532135FB}"/>
              </a:ext>
            </a:extLst>
          </p:cNvPr>
          <p:cNvSpPr txBox="1"/>
          <p:nvPr/>
        </p:nvSpPr>
        <p:spPr>
          <a:xfrm>
            <a:off x="1828800" y="5257800"/>
            <a:ext cx="5543101" cy="369332"/>
          </a:xfrm>
          <a:prstGeom prst="rect">
            <a:avLst/>
          </a:prstGeom>
          <a:noFill/>
        </p:spPr>
        <p:txBody>
          <a:bodyPr wrap="square" rtlCol="0">
            <a:spAutoFit/>
          </a:bodyPr>
          <a:lstStyle/>
          <a:p>
            <a:r>
              <a:rPr lang="en-IN" b="1" dirty="0">
                <a:solidFill>
                  <a:srgbClr val="C00000"/>
                </a:solidFill>
              </a:rPr>
              <a:t>Requirement for Deciding Sample Size with G*Power</a:t>
            </a:r>
          </a:p>
        </p:txBody>
      </p:sp>
      <p:sp>
        <p:nvSpPr>
          <p:cNvPr id="41" name="TextBox 40">
            <a:extLst>
              <a:ext uri="{FF2B5EF4-FFF2-40B4-BE49-F238E27FC236}">
                <a16:creationId xmlns:a16="http://schemas.microsoft.com/office/drawing/2014/main" id="{8B2C4367-4B06-E7C1-0FC7-1C441281D7C6}"/>
              </a:ext>
            </a:extLst>
          </p:cNvPr>
          <p:cNvSpPr txBox="1"/>
          <p:nvPr/>
        </p:nvSpPr>
        <p:spPr>
          <a:xfrm>
            <a:off x="304800" y="5627132"/>
            <a:ext cx="4800167" cy="923330"/>
          </a:xfrm>
          <a:prstGeom prst="rect">
            <a:avLst/>
          </a:prstGeom>
          <a:noFill/>
        </p:spPr>
        <p:txBody>
          <a:bodyPr wrap="square" rtlCol="0">
            <a:spAutoFit/>
          </a:bodyPr>
          <a:lstStyle/>
          <a:p>
            <a:pPr marL="342900" indent="-342900">
              <a:buAutoNum type="arabicPeriod"/>
            </a:pPr>
            <a:r>
              <a:rPr lang="en-IN" dirty="0">
                <a:solidFill>
                  <a:srgbClr val="002060"/>
                </a:solidFill>
              </a:rPr>
              <a:t>Whether One-tailed/two-tailed Hypothesis</a:t>
            </a:r>
          </a:p>
          <a:p>
            <a:pPr marL="342900" indent="-342900">
              <a:buAutoNum type="arabicPeriod"/>
            </a:pPr>
            <a:r>
              <a:rPr lang="en-IN" dirty="0">
                <a:solidFill>
                  <a:srgbClr val="002060"/>
                </a:solidFill>
              </a:rPr>
              <a:t>Alpha level</a:t>
            </a:r>
          </a:p>
          <a:p>
            <a:pPr marL="342900" indent="-342900">
              <a:buAutoNum type="arabicPeriod"/>
            </a:pPr>
            <a:r>
              <a:rPr lang="en-IN" dirty="0">
                <a:solidFill>
                  <a:srgbClr val="002060"/>
                </a:solidFill>
              </a:rPr>
              <a:t>Power (1-β), minimum 80%</a:t>
            </a:r>
          </a:p>
        </p:txBody>
      </p:sp>
      <p:sp>
        <p:nvSpPr>
          <p:cNvPr id="42" name="TextBox 41">
            <a:extLst>
              <a:ext uri="{FF2B5EF4-FFF2-40B4-BE49-F238E27FC236}">
                <a16:creationId xmlns:a16="http://schemas.microsoft.com/office/drawing/2014/main" id="{99266137-FA0E-3EF9-F2B5-2206FCF238CC}"/>
              </a:ext>
            </a:extLst>
          </p:cNvPr>
          <p:cNvSpPr txBox="1"/>
          <p:nvPr/>
        </p:nvSpPr>
        <p:spPr>
          <a:xfrm>
            <a:off x="5181167" y="5638800"/>
            <a:ext cx="3757093" cy="646331"/>
          </a:xfrm>
          <a:prstGeom prst="rect">
            <a:avLst/>
          </a:prstGeom>
          <a:noFill/>
        </p:spPr>
        <p:txBody>
          <a:bodyPr wrap="square" rtlCol="0">
            <a:spAutoFit/>
          </a:bodyPr>
          <a:lstStyle/>
          <a:p>
            <a:r>
              <a:rPr lang="en-IN" dirty="0">
                <a:solidFill>
                  <a:srgbClr val="002060"/>
                </a:solidFill>
              </a:rPr>
              <a:t>4. Minimum detectable difference (d)</a:t>
            </a:r>
          </a:p>
          <a:p>
            <a:r>
              <a:rPr lang="en-IN" dirty="0">
                <a:solidFill>
                  <a:srgbClr val="002060"/>
                </a:solidFill>
              </a:rPr>
              <a:t>5. Variability of population (</a:t>
            </a:r>
            <a:r>
              <a:rPr lang="el-GR" dirty="0">
                <a:solidFill>
                  <a:srgbClr val="002060"/>
                </a:solidFill>
              </a:rPr>
              <a:t>σ</a:t>
            </a:r>
            <a:r>
              <a:rPr lang="en-IN" dirty="0">
                <a:solidFill>
                  <a:srgbClr val="002060"/>
                </a:solidFill>
              </a:rPr>
              <a:t>)</a:t>
            </a:r>
          </a:p>
        </p:txBody>
      </p:sp>
      <p:sp>
        <p:nvSpPr>
          <p:cNvPr id="43" name="TextBox 42">
            <a:extLst>
              <a:ext uri="{FF2B5EF4-FFF2-40B4-BE49-F238E27FC236}">
                <a16:creationId xmlns:a16="http://schemas.microsoft.com/office/drawing/2014/main" id="{6F021F3B-4399-F573-7613-8526178DF303}"/>
              </a:ext>
            </a:extLst>
          </p:cNvPr>
          <p:cNvSpPr txBox="1"/>
          <p:nvPr/>
        </p:nvSpPr>
        <p:spPr>
          <a:xfrm>
            <a:off x="3429000" y="6400800"/>
            <a:ext cx="1752167" cy="369332"/>
          </a:xfrm>
          <a:prstGeom prst="rect">
            <a:avLst/>
          </a:prstGeom>
          <a:noFill/>
        </p:spPr>
        <p:txBody>
          <a:bodyPr wrap="square" rtlCol="0">
            <a:spAutoFit/>
          </a:bodyPr>
          <a:lstStyle/>
          <a:p>
            <a:r>
              <a:rPr lang="en-IN" b="1" dirty="0">
                <a:solidFill>
                  <a:srgbClr val="C00000"/>
                </a:solidFill>
              </a:rPr>
              <a:t>Effect Size</a:t>
            </a:r>
            <a:r>
              <a:rPr lang="en-IN" dirty="0"/>
              <a:t>: </a:t>
            </a:r>
            <a:r>
              <a:rPr lang="en-IN" dirty="0">
                <a:solidFill>
                  <a:srgbClr val="002060"/>
                </a:solidFill>
              </a:rPr>
              <a:t>d/</a:t>
            </a:r>
            <a:r>
              <a:rPr lang="el-GR" dirty="0">
                <a:solidFill>
                  <a:srgbClr val="002060"/>
                </a:solidFill>
              </a:rPr>
              <a:t>σ</a:t>
            </a:r>
            <a:endParaRPr lang="en-IN"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par>
                                <p:cTn id="29" presetID="2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par>
                                <p:cTn id="32" presetID="22" presetClass="entr" presetSubtype="4"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par>
                                <p:cTn id="38" presetID="22" presetClass="entr" presetSubtype="4"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par>
                                <p:cTn id="41" presetID="2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500"/>
                                        <p:tgtEl>
                                          <p:spTgt spid="20"/>
                                        </p:tgtEl>
                                      </p:cBhvr>
                                    </p:animEffect>
                                  </p:childTnLst>
                                </p:cTn>
                              </p:par>
                              <p:par>
                                <p:cTn id="53" presetID="22" presetClass="entr" presetSubtype="4"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par>
                                <p:cTn id="56" presetID="22" presetClass="entr" presetSubtype="4" fill="hold"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down)">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randombar(horizontal)">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down)">
                                      <p:cBhvr>
                                        <p:cTn id="73" dur="500"/>
                                        <p:tgtEl>
                                          <p:spTgt spid="30"/>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randombar(horizontal)">
                                      <p:cBhvr>
                                        <p:cTn id="78" dur="5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barn(inVertical)">
                                      <p:cBhvr>
                                        <p:cTn id="88" dur="5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wipe(down)">
                                      <p:cBhvr>
                                        <p:cTn id="93" dur="500"/>
                                        <p:tgtEl>
                                          <p:spTgt spid="5"/>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down)">
                                      <p:cBhvr>
                                        <p:cTn id="96" dur="500"/>
                                        <p:tgtEl>
                                          <p:spTgt spid="34"/>
                                        </p:tgtEl>
                                      </p:cBhvr>
                                    </p:animEffect>
                                  </p:childTnLst>
                                </p:cTn>
                              </p:par>
                              <p:par>
                                <p:cTn id="97" presetID="22" presetClass="entr" presetSubtype="4" fill="hold" nodeType="with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wipe(down)">
                                      <p:cBhvr>
                                        <p:cTn id="99" dur="500"/>
                                        <p:tgtEl>
                                          <p:spTgt spid="39"/>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nodeType="click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barn(inVertical)">
                                      <p:cBhvr>
                                        <p:cTn id="104" dur="500"/>
                                        <p:tgtEl>
                                          <p:spTgt spid="4"/>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wipe(down)">
                                      <p:cBhvr>
                                        <p:cTn id="112" dur="500"/>
                                        <p:tgtEl>
                                          <p:spTgt spid="40"/>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barn(inVertical)">
                                      <p:cBhvr>
                                        <p:cTn id="117" dur="500"/>
                                        <p:tgtEl>
                                          <p:spTgt spid="41"/>
                                        </p:tgtEl>
                                      </p:cBhvr>
                                    </p:animEffect>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grpId="0" nodeType="click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barn(inVertical)">
                                      <p:cBhvr>
                                        <p:cTn id="122" dur="500"/>
                                        <p:tgtEl>
                                          <p:spTgt spid="42"/>
                                        </p:tgtEl>
                                      </p:cBhvr>
                                    </p:animEffect>
                                  </p:childTnLst>
                                </p:cTn>
                              </p:par>
                            </p:childTnLst>
                          </p:cTn>
                        </p:par>
                      </p:childTnLst>
                    </p:cTn>
                  </p:par>
                  <p:par>
                    <p:cTn id="123" fill="hold">
                      <p:stCondLst>
                        <p:cond delay="indefinite"/>
                      </p:stCondLst>
                      <p:childTnLst>
                        <p:par>
                          <p:cTn id="124" fill="hold">
                            <p:stCondLst>
                              <p:cond delay="0"/>
                            </p:stCondLst>
                            <p:childTnLst>
                              <p:par>
                                <p:cTn id="125" presetID="6" presetClass="entr" presetSubtype="16" fill="hold" grpId="0" nodeType="click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circle(in)">
                                      <p:cBhvr>
                                        <p:cTn id="127"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0" grpId="0"/>
      <p:bldP spid="23" grpId="0"/>
      <p:bldP spid="24" grpId="0"/>
      <p:bldP spid="26" grpId="0"/>
      <p:bldP spid="27" grpId="0"/>
      <p:bldP spid="28" grpId="0"/>
      <p:bldP spid="29" grpId="0"/>
      <p:bldP spid="30" grpId="0"/>
      <p:bldP spid="31" grpId="0"/>
      <p:bldP spid="32" grpId="0"/>
      <p:bldP spid="33" grpId="0"/>
      <p:bldP spid="34" grpId="0"/>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2867561"/>
            <a:ext cx="5029200" cy="1323439"/>
          </a:xfrm>
          <a:prstGeom prst="rect">
            <a:avLst/>
          </a:prstGeom>
          <a:noFill/>
        </p:spPr>
        <p:txBody>
          <a:bodyPr wrap="square" rtlCol="0">
            <a:spAutoFit/>
          </a:bodyPr>
          <a:lstStyle/>
          <a:p>
            <a:r>
              <a:rPr lang="en-US" sz="4000" dirty="0">
                <a:latin typeface="Brush Script MT" pitchFamily="66" charset="0"/>
              </a:rPr>
              <a:t>Why Sample Size </a:t>
            </a:r>
          </a:p>
          <a:p>
            <a:r>
              <a:rPr lang="en-US" sz="4000" dirty="0">
                <a:latin typeface="Brush Script MT" pitchFamily="66" charset="0"/>
              </a:rPr>
              <a:t>Matters in Research? </a:t>
            </a:r>
          </a:p>
        </p:txBody>
      </p:sp>
      <p:sp>
        <p:nvSpPr>
          <p:cNvPr id="3" name="Title 1"/>
          <p:cNvSpPr>
            <a:spLocks noGrp="1"/>
          </p:cNvSpPr>
          <p:nvPr>
            <p:ph type="title"/>
          </p:nvPr>
        </p:nvSpPr>
        <p:spPr>
          <a:xfrm>
            <a:off x="914400" y="42672"/>
            <a:ext cx="7620000" cy="1252728"/>
          </a:xfrm>
        </p:spPr>
        <p:txBody>
          <a:bodyPr>
            <a:normAutofit fontScale="90000"/>
          </a:bodyPr>
          <a:lstStyle/>
          <a:p>
            <a:pPr fontAlgn="auto">
              <a:spcAft>
                <a:spcPts val="0"/>
              </a:spcAft>
              <a:defRPr/>
            </a:pPr>
            <a:r>
              <a:rPr lang="en-US" sz="4000" dirty="0">
                <a:solidFill>
                  <a:schemeClr val="accent1">
                    <a:satMod val="150000"/>
                  </a:schemeClr>
                </a:solidFill>
              </a:rPr>
              <a:t>Determine Sample Size in your Study</a:t>
            </a:r>
          </a:p>
        </p:txBody>
      </p:sp>
      <p:sp>
        <p:nvSpPr>
          <p:cNvPr id="4" name="Slide Number Placeholder 3"/>
          <p:cNvSpPr>
            <a:spLocks noGrp="1"/>
          </p:cNvSpPr>
          <p:nvPr>
            <p:ph type="sldNum" sz="quarter" idx="12"/>
          </p:nvPr>
        </p:nvSpPr>
        <p:spPr/>
        <p:txBody>
          <a:bodyPr/>
          <a:lstStyle/>
          <a:p>
            <a:fld id="{9FC7E73B-E7C9-44C2-91FD-1BF83928ABA2}"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algn="ctr"/>
            <a:r>
              <a:rPr lang="en-US" dirty="0"/>
              <a:t>A Mystery to Be Solved</a:t>
            </a:r>
          </a:p>
        </p:txBody>
      </p:sp>
      <p:sp>
        <p:nvSpPr>
          <p:cNvPr id="4" name="TextBox 3"/>
          <p:cNvSpPr txBox="1"/>
          <p:nvPr/>
        </p:nvSpPr>
        <p:spPr>
          <a:xfrm>
            <a:off x="1447800" y="3191470"/>
            <a:ext cx="6553200" cy="646331"/>
          </a:xfrm>
          <a:prstGeom prst="rect">
            <a:avLst/>
          </a:prstGeom>
          <a:noFill/>
        </p:spPr>
        <p:txBody>
          <a:bodyPr wrap="square" rtlCol="0">
            <a:spAutoFit/>
          </a:bodyPr>
          <a:lstStyle/>
          <a:p>
            <a:pPr algn="ctr"/>
            <a:r>
              <a:rPr lang="en-US" dirty="0">
                <a:solidFill>
                  <a:srgbClr val="002060"/>
                </a:solidFill>
              </a:rPr>
              <a:t>Large sample will reject the null hypothesis </a:t>
            </a:r>
          </a:p>
          <a:p>
            <a:pPr algn="ctr"/>
            <a:r>
              <a:rPr lang="en-US" dirty="0">
                <a:solidFill>
                  <a:srgbClr val="002060"/>
                </a:solidFill>
              </a:rPr>
              <a:t>even for a small difference in means</a:t>
            </a:r>
          </a:p>
        </p:txBody>
      </p:sp>
      <p:sp>
        <p:nvSpPr>
          <p:cNvPr id="5" name="TextBox 4"/>
          <p:cNvSpPr txBox="1"/>
          <p:nvPr/>
        </p:nvSpPr>
        <p:spPr>
          <a:xfrm>
            <a:off x="838200" y="1828800"/>
            <a:ext cx="7620000" cy="646331"/>
          </a:xfrm>
          <a:prstGeom prst="rect">
            <a:avLst/>
          </a:prstGeom>
          <a:noFill/>
        </p:spPr>
        <p:txBody>
          <a:bodyPr wrap="square" rtlCol="0">
            <a:spAutoFit/>
          </a:bodyPr>
          <a:lstStyle/>
          <a:p>
            <a:r>
              <a:rPr lang="en-US" b="1" dirty="0">
                <a:solidFill>
                  <a:srgbClr val="002060"/>
                </a:solidFill>
              </a:rPr>
              <a:t>Research Question: </a:t>
            </a:r>
            <a:r>
              <a:rPr lang="en-US" dirty="0">
                <a:solidFill>
                  <a:srgbClr val="002060"/>
                </a:solidFill>
              </a:rPr>
              <a:t>Whether  Height of  the students  in High socio economic </a:t>
            </a:r>
          </a:p>
          <a:p>
            <a:r>
              <a:rPr lang="en-US" dirty="0">
                <a:solidFill>
                  <a:srgbClr val="002060"/>
                </a:solidFill>
              </a:rPr>
              <a:t>                                            status  is higher than that of low socio economic status?</a:t>
            </a:r>
          </a:p>
        </p:txBody>
      </p:sp>
      <p:graphicFrame>
        <p:nvGraphicFramePr>
          <p:cNvPr id="6" name="Object 5"/>
          <p:cNvGraphicFramePr>
            <a:graphicFrameLocks noChangeAspect="1"/>
          </p:cNvGraphicFramePr>
          <p:nvPr/>
        </p:nvGraphicFramePr>
        <p:xfrm>
          <a:off x="1020763" y="2614613"/>
          <a:ext cx="1533525" cy="333375"/>
        </p:xfrm>
        <a:graphic>
          <a:graphicData uri="http://schemas.openxmlformats.org/presentationml/2006/ole">
            <mc:AlternateContent xmlns:mc="http://schemas.openxmlformats.org/markup-compatibility/2006">
              <mc:Choice xmlns:v="urn:schemas-microsoft-com:vml" Requires="v">
                <p:oleObj name="Equation" r:id="rId2" imgW="876240" imgH="190440" progId="Equation.3">
                  <p:embed/>
                </p:oleObj>
              </mc:Choice>
              <mc:Fallback>
                <p:oleObj name="Equation" r:id="rId2" imgW="876240" imgH="190440" progId="Equation.3">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63" y="2614613"/>
                        <a:ext cx="15335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3"/>
          <p:cNvGraphicFramePr>
            <a:graphicFrameLocks noChangeAspect="1"/>
          </p:cNvGraphicFramePr>
          <p:nvPr/>
        </p:nvGraphicFramePr>
        <p:xfrm>
          <a:off x="1027113" y="2843213"/>
          <a:ext cx="1489075" cy="333375"/>
        </p:xfrm>
        <a:graphic>
          <a:graphicData uri="http://schemas.openxmlformats.org/presentationml/2006/ole">
            <mc:AlternateContent xmlns:mc="http://schemas.openxmlformats.org/markup-compatibility/2006">
              <mc:Choice xmlns:v="urn:schemas-microsoft-com:vml" Requires="v">
                <p:oleObj name="Equation" r:id="rId4" imgW="850680" imgH="190440" progId="Equation.3">
                  <p:embed/>
                </p:oleObj>
              </mc:Choice>
              <mc:Fallback>
                <p:oleObj name="Equation" r:id="rId4" imgW="850680" imgH="19044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7113" y="2843213"/>
                        <a:ext cx="148907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2362200" y="4736068"/>
            <a:ext cx="5105400" cy="369332"/>
          </a:xfrm>
          <a:prstGeom prst="rect">
            <a:avLst/>
          </a:prstGeom>
          <a:noFill/>
        </p:spPr>
        <p:txBody>
          <a:bodyPr wrap="square" rtlCol="0">
            <a:spAutoFit/>
          </a:bodyPr>
          <a:lstStyle/>
          <a:p>
            <a:r>
              <a:rPr lang="en-US" dirty="0">
                <a:solidFill>
                  <a:srgbClr val="002060"/>
                </a:solidFill>
              </a:rPr>
              <a:t>Small sample may not reject the null hypothesis</a:t>
            </a:r>
          </a:p>
        </p:txBody>
      </p:sp>
      <p:sp>
        <p:nvSpPr>
          <p:cNvPr id="9" name="TextBox 8"/>
          <p:cNvSpPr txBox="1"/>
          <p:nvPr/>
        </p:nvSpPr>
        <p:spPr>
          <a:xfrm>
            <a:off x="4114800" y="4114800"/>
            <a:ext cx="1066800" cy="381000"/>
          </a:xfrm>
          <a:prstGeom prst="rect">
            <a:avLst/>
          </a:prstGeom>
          <a:noFill/>
        </p:spPr>
        <p:txBody>
          <a:bodyPr wrap="square" rtlCol="0">
            <a:spAutoFit/>
          </a:bodyPr>
          <a:lstStyle/>
          <a:p>
            <a:r>
              <a:rPr lang="en-US" dirty="0">
                <a:solidFill>
                  <a:srgbClr val="002060"/>
                </a:solidFill>
              </a:rPr>
              <a:t>Whereas</a:t>
            </a:r>
          </a:p>
        </p:txBody>
      </p:sp>
      <p:sp>
        <p:nvSpPr>
          <p:cNvPr id="10" name="TextBox 9"/>
          <p:cNvSpPr txBox="1"/>
          <p:nvPr/>
        </p:nvSpPr>
        <p:spPr>
          <a:xfrm>
            <a:off x="4297680" y="5486400"/>
            <a:ext cx="838200" cy="381000"/>
          </a:xfrm>
          <a:prstGeom prst="rect">
            <a:avLst/>
          </a:prstGeom>
          <a:noFill/>
        </p:spPr>
        <p:txBody>
          <a:bodyPr wrap="square" rtlCol="0">
            <a:spAutoFit/>
          </a:bodyPr>
          <a:lstStyle/>
          <a:p>
            <a:r>
              <a:rPr lang="en-US" dirty="0">
                <a:solidFill>
                  <a:srgbClr val="002060"/>
                </a:solidFill>
              </a:rPr>
              <a:t>Hence</a:t>
            </a:r>
          </a:p>
        </p:txBody>
      </p:sp>
      <p:sp>
        <p:nvSpPr>
          <p:cNvPr id="11" name="TextBox 10"/>
          <p:cNvSpPr txBox="1"/>
          <p:nvPr/>
        </p:nvSpPr>
        <p:spPr>
          <a:xfrm>
            <a:off x="1676400" y="6107668"/>
            <a:ext cx="6477000" cy="369332"/>
          </a:xfrm>
          <a:prstGeom prst="rect">
            <a:avLst/>
          </a:prstGeom>
          <a:noFill/>
        </p:spPr>
        <p:txBody>
          <a:bodyPr wrap="square" rtlCol="0">
            <a:spAutoFit/>
          </a:bodyPr>
          <a:lstStyle/>
          <a:p>
            <a:r>
              <a:rPr lang="en-US" b="1" dirty="0">
                <a:solidFill>
                  <a:srgbClr val="002060"/>
                </a:solidFill>
              </a:rPr>
              <a:t>Researcher is in dilemma  as to what should be the sample size</a:t>
            </a:r>
            <a:endParaRPr lang="en-US" dirty="0">
              <a:solidFill>
                <a:srgbClr val="002060"/>
              </a:solidFill>
            </a:endParaRPr>
          </a:p>
        </p:txBody>
      </p:sp>
      <p:cxnSp>
        <p:nvCxnSpPr>
          <p:cNvPr id="13" name="Straight Arrow Connector 12"/>
          <p:cNvCxnSpPr/>
          <p:nvPr/>
        </p:nvCxnSpPr>
        <p:spPr>
          <a:xfrm rot="5400000">
            <a:off x="4456906" y="3984466"/>
            <a:ext cx="381000" cy="1588"/>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4458494" y="4685506"/>
            <a:ext cx="381000" cy="1588"/>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458494" y="5310346"/>
            <a:ext cx="381000" cy="1588"/>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458494" y="6041866"/>
            <a:ext cx="381000" cy="1588"/>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7" name="Slide Number Placeholder 16"/>
          <p:cNvSpPr>
            <a:spLocks noGrp="1"/>
          </p:cNvSpPr>
          <p:nvPr>
            <p:ph type="sldNum" sz="quarter" idx="12"/>
          </p:nvPr>
        </p:nvSpPr>
        <p:spPr/>
        <p:txBody>
          <a:bodyPr/>
          <a:lstStyle/>
          <a:p>
            <a:fld id="{9FC7E73B-E7C9-44C2-91FD-1BF83928ABA2}"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 y="155448"/>
            <a:ext cx="9144000" cy="1252728"/>
          </a:xfrm>
        </p:spPr>
        <p:txBody>
          <a:bodyPr>
            <a:normAutofit/>
          </a:bodyPr>
          <a:lstStyle/>
          <a:p>
            <a:pPr algn="ctr"/>
            <a:r>
              <a:rPr lang="en-US" dirty="0"/>
              <a:t>Intricacies of Sample size</a:t>
            </a:r>
          </a:p>
        </p:txBody>
      </p:sp>
      <p:sp>
        <p:nvSpPr>
          <p:cNvPr id="3" name="TextBox 2"/>
          <p:cNvSpPr txBox="1"/>
          <p:nvPr/>
        </p:nvSpPr>
        <p:spPr>
          <a:xfrm>
            <a:off x="685800" y="1752600"/>
            <a:ext cx="1905000" cy="400110"/>
          </a:xfrm>
          <a:prstGeom prst="rect">
            <a:avLst/>
          </a:prstGeom>
          <a:noFill/>
        </p:spPr>
        <p:txBody>
          <a:bodyPr wrap="square" rtlCol="0">
            <a:spAutoFit/>
          </a:bodyPr>
          <a:lstStyle/>
          <a:p>
            <a:r>
              <a:rPr lang="en-US" sz="2000" b="1" dirty="0">
                <a:solidFill>
                  <a:srgbClr val="002060"/>
                </a:solidFill>
              </a:rPr>
              <a:t>Large Sample</a:t>
            </a:r>
          </a:p>
        </p:txBody>
      </p:sp>
      <p:sp>
        <p:nvSpPr>
          <p:cNvPr id="5" name="TextBox 4"/>
          <p:cNvSpPr txBox="1"/>
          <p:nvPr/>
        </p:nvSpPr>
        <p:spPr>
          <a:xfrm>
            <a:off x="6629400" y="1752600"/>
            <a:ext cx="1905000" cy="400110"/>
          </a:xfrm>
          <a:prstGeom prst="rect">
            <a:avLst/>
          </a:prstGeom>
          <a:noFill/>
        </p:spPr>
        <p:txBody>
          <a:bodyPr wrap="square" rtlCol="0">
            <a:spAutoFit/>
          </a:bodyPr>
          <a:lstStyle/>
          <a:p>
            <a:r>
              <a:rPr lang="en-US" sz="2000" b="1" dirty="0">
                <a:solidFill>
                  <a:srgbClr val="002060"/>
                </a:solidFill>
              </a:rPr>
              <a:t>Small Sample</a:t>
            </a:r>
          </a:p>
        </p:txBody>
      </p:sp>
      <p:cxnSp>
        <p:nvCxnSpPr>
          <p:cNvPr id="7" name="Straight Connector 6"/>
          <p:cNvCxnSpPr/>
          <p:nvPr/>
        </p:nvCxnSpPr>
        <p:spPr>
          <a:xfrm rot="5400000">
            <a:off x="-37306" y="3162300"/>
            <a:ext cx="1751806" cy="79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53164" y="2666198"/>
            <a:ext cx="3169920" cy="1800493"/>
          </a:xfrm>
          <a:prstGeom prst="rect">
            <a:avLst/>
          </a:prstGeom>
          <a:noFill/>
        </p:spPr>
        <p:txBody>
          <a:bodyPr wrap="square" rtlCol="0">
            <a:spAutoFit/>
          </a:bodyPr>
          <a:lstStyle/>
          <a:p>
            <a:pPr marL="228600" indent="-228600">
              <a:spcBef>
                <a:spcPts val="600"/>
              </a:spcBef>
            </a:pPr>
            <a:r>
              <a:rPr lang="en-US" sz="1600" dirty="0">
                <a:solidFill>
                  <a:srgbClr val="002060"/>
                </a:solidFill>
              </a:rPr>
              <a:t>Wastage of resources</a:t>
            </a:r>
          </a:p>
          <a:p>
            <a:pPr marL="228600" indent="-228600">
              <a:spcBef>
                <a:spcPts val="600"/>
              </a:spcBef>
            </a:pPr>
            <a:r>
              <a:rPr lang="en-US" sz="1600" dirty="0">
                <a:solidFill>
                  <a:srgbClr val="002060"/>
                </a:solidFill>
              </a:rPr>
              <a:t>More Time and money</a:t>
            </a:r>
          </a:p>
          <a:p>
            <a:pPr>
              <a:spcBef>
                <a:spcPts val="600"/>
              </a:spcBef>
            </a:pPr>
            <a:r>
              <a:rPr lang="en-US" sz="1600" dirty="0">
                <a:solidFill>
                  <a:srgbClr val="002060"/>
                </a:solidFill>
              </a:rPr>
              <a:t>Smaller significant difference may not be of any practical utility</a:t>
            </a:r>
          </a:p>
          <a:p>
            <a:pPr>
              <a:spcBef>
                <a:spcPts val="600"/>
              </a:spcBef>
            </a:pPr>
            <a:r>
              <a:rPr lang="en-US" sz="1600" dirty="0">
                <a:solidFill>
                  <a:srgbClr val="002060"/>
                </a:solidFill>
              </a:rPr>
              <a:t>Unnecessary exposure of  many to hazardous situations</a:t>
            </a:r>
          </a:p>
        </p:txBody>
      </p:sp>
      <p:cxnSp>
        <p:nvCxnSpPr>
          <p:cNvPr id="10" name="Straight Connector 9"/>
          <p:cNvCxnSpPr/>
          <p:nvPr/>
        </p:nvCxnSpPr>
        <p:spPr>
          <a:xfrm rot="5400000">
            <a:off x="7543800" y="2971006"/>
            <a:ext cx="1371600" cy="1588"/>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105400" y="2681446"/>
            <a:ext cx="2941320" cy="984885"/>
          </a:xfrm>
          <a:prstGeom prst="rect">
            <a:avLst/>
          </a:prstGeom>
          <a:noFill/>
        </p:spPr>
        <p:txBody>
          <a:bodyPr wrap="square" rtlCol="0">
            <a:spAutoFit/>
          </a:bodyPr>
          <a:lstStyle/>
          <a:p>
            <a:pPr marL="228600" indent="-228600" algn="r">
              <a:spcBef>
                <a:spcPts val="600"/>
              </a:spcBef>
            </a:pPr>
            <a:r>
              <a:rPr lang="en-US" sz="1600" dirty="0">
                <a:solidFill>
                  <a:srgbClr val="002060"/>
                </a:solidFill>
              </a:rPr>
              <a:t>Less reliable estimate</a:t>
            </a:r>
          </a:p>
          <a:p>
            <a:pPr marL="228600" indent="-228600" algn="r">
              <a:spcBef>
                <a:spcPts val="600"/>
              </a:spcBef>
            </a:pPr>
            <a:r>
              <a:rPr lang="en-US" sz="1600" dirty="0">
                <a:solidFill>
                  <a:srgbClr val="002060"/>
                </a:solidFill>
              </a:rPr>
              <a:t>Fail to detect difference</a:t>
            </a:r>
          </a:p>
          <a:p>
            <a:pPr marL="228600" indent="-228600" algn="r">
              <a:spcBef>
                <a:spcPts val="600"/>
              </a:spcBef>
            </a:pPr>
            <a:r>
              <a:rPr lang="en-US" sz="1600" dirty="0">
                <a:solidFill>
                  <a:srgbClr val="002060"/>
                </a:solidFill>
              </a:rPr>
              <a:t>The study may require repetition</a:t>
            </a:r>
          </a:p>
        </p:txBody>
      </p:sp>
      <p:cxnSp>
        <p:nvCxnSpPr>
          <p:cNvPr id="14" name="Straight Arrow Connector 13"/>
          <p:cNvCxnSpPr/>
          <p:nvPr/>
        </p:nvCxnSpPr>
        <p:spPr>
          <a:xfrm>
            <a:off x="838200" y="2833052"/>
            <a:ext cx="228600"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38200" y="3137852"/>
            <a:ext cx="228600"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38200" y="3473132"/>
            <a:ext cx="228600"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001000" y="2863532"/>
            <a:ext cx="228600" cy="1588"/>
          </a:xfrm>
          <a:prstGeom prst="straightConnector1">
            <a:avLst/>
          </a:prstGeom>
          <a:ln w="28575">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001000" y="3168332"/>
            <a:ext cx="228600" cy="1588"/>
          </a:xfrm>
          <a:prstGeom prst="straightConnector1">
            <a:avLst/>
          </a:prstGeom>
          <a:ln w="28575">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001000" y="3503612"/>
            <a:ext cx="228600" cy="1588"/>
          </a:xfrm>
          <a:prstGeom prst="straightConnector1">
            <a:avLst/>
          </a:prstGeom>
          <a:ln w="28575">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895600" y="4800600"/>
            <a:ext cx="2438400" cy="400110"/>
          </a:xfrm>
          <a:prstGeom prst="rect">
            <a:avLst/>
          </a:prstGeom>
          <a:noFill/>
        </p:spPr>
        <p:txBody>
          <a:bodyPr wrap="square" rtlCol="0">
            <a:spAutoFit/>
          </a:bodyPr>
          <a:lstStyle/>
          <a:p>
            <a:r>
              <a:rPr lang="en-US" sz="2000" b="1" dirty="0">
                <a:solidFill>
                  <a:srgbClr val="002060"/>
                </a:solidFill>
              </a:rPr>
              <a:t>What’s the solution</a:t>
            </a:r>
          </a:p>
        </p:txBody>
      </p:sp>
      <p:cxnSp>
        <p:nvCxnSpPr>
          <p:cNvPr id="22" name="Straight Arrow Connector 21"/>
          <p:cNvCxnSpPr/>
          <p:nvPr/>
        </p:nvCxnSpPr>
        <p:spPr>
          <a:xfrm rot="5400000">
            <a:off x="3951054" y="5379704"/>
            <a:ext cx="326698" cy="794"/>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905000" y="5618856"/>
            <a:ext cx="4876800" cy="969496"/>
          </a:xfrm>
          <a:prstGeom prst="rect">
            <a:avLst/>
          </a:prstGeom>
          <a:noFill/>
        </p:spPr>
        <p:txBody>
          <a:bodyPr wrap="square" rtlCol="0">
            <a:spAutoFit/>
          </a:bodyPr>
          <a:lstStyle/>
          <a:p>
            <a:r>
              <a:rPr lang="en-US" b="1" dirty="0">
                <a:solidFill>
                  <a:srgbClr val="002060"/>
                </a:solidFill>
              </a:rPr>
              <a:t>Choose optimum sample size  which gives</a:t>
            </a:r>
          </a:p>
          <a:p>
            <a:pPr marL="579438" indent="-350838">
              <a:spcBef>
                <a:spcPts val="600"/>
              </a:spcBef>
              <a:buFont typeface="Wingdings" pitchFamily="2" charset="2"/>
              <a:buChar char="v"/>
            </a:pPr>
            <a:r>
              <a:rPr lang="en-US" sz="1600" dirty="0">
                <a:solidFill>
                  <a:srgbClr val="002060"/>
                </a:solidFill>
              </a:rPr>
              <a:t>Desired  precision of estimate or</a:t>
            </a:r>
          </a:p>
          <a:p>
            <a:pPr marL="579438" indent="-350838">
              <a:buFont typeface="Wingdings" pitchFamily="2" charset="2"/>
              <a:buChar char="v"/>
            </a:pPr>
            <a:r>
              <a:rPr lang="en-US" sz="1600" dirty="0">
                <a:solidFill>
                  <a:srgbClr val="002060"/>
                </a:solidFill>
              </a:rPr>
              <a:t>Desired power in hypothesis testing experiment</a:t>
            </a:r>
            <a:endParaRPr lang="en-US" dirty="0">
              <a:solidFill>
                <a:srgbClr val="002060"/>
              </a:solidFill>
            </a:endParaRPr>
          </a:p>
        </p:txBody>
      </p:sp>
      <p:cxnSp>
        <p:nvCxnSpPr>
          <p:cNvPr id="24" name="Straight Arrow Connector 23"/>
          <p:cNvCxnSpPr/>
          <p:nvPr/>
        </p:nvCxnSpPr>
        <p:spPr>
          <a:xfrm>
            <a:off x="838200" y="4038600"/>
            <a:ext cx="228600"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1" name="Slide Number Placeholder 20"/>
          <p:cNvSpPr>
            <a:spLocks noGrp="1"/>
          </p:cNvSpPr>
          <p:nvPr>
            <p:ph type="sldNum" sz="quarter" idx="12"/>
          </p:nvPr>
        </p:nvSpPr>
        <p:spPr/>
        <p:txBody>
          <a:bodyPr/>
          <a:lstStyle/>
          <a:p>
            <a:fld id="{9FC7E73B-E7C9-44C2-91FD-1BF83928ABA2}"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520" y="155448"/>
            <a:ext cx="7193280" cy="1252728"/>
          </a:xfrm>
        </p:spPr>
        <p:txBody>
          <a:bodyPr>
            <a:normAutofit fontScale="90000"/>
          </a:bodyPr>
          <a:lstStyle/>
          <a:p>
            <a:r>
              <a:rPr lang="en-US" dirty="0"/>
              <a:t>Two approaches to sample size calculations</a:t>
            </a:r>
          </a:p>
        </p:txBody>
      </p:sp>
      <p:sp>
        <p:nvSpPr>
          <p:cNvPr id="3" name="Rectangle 2"/>
          <p:cNvSpPr/>
          <p:nvPr/>
        </p:nvSpPr>
        <p:spPr>
          <a:xfrm>
            <a:off x="685800" y="2249269"/>
            <a:ext cx="2362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solidFill>
                <a:srgbClr val="C00000"/>
              </a:solidFill>
            </a:endParaRPr>
          </a:p>
          <a:p>
            <a:pPr lvl="0" algn="ctr"/>
            <a:r>
              <a:rPr lang="en-US" sz="2000" b="1" dirty="0">
                <a:solidFill>
                  <a:srgbClr val="C00000"/>
                </a:solidFill>
              </a:rPr>
              <a:t>A. Precision-based</a:t>
            </a:r>
          </a:p>
          <a:p>
            <a:pPr algn="ctr"/>
            <a:endParaRPr lang="en-US" sz="2000" b="1" dirty="0">
              <a:solidFill>
                <a:srgbClr val="C00000"/>
              </a:solidFill>
            </a:endParaRPr>
          </a:p>
        </p:txBody>
      </p:sp>
      <p:sp>
        <p:nvSpPr>
          <p:cNvPr id="4" name="Rectangle 3"/>
          <p:cNvSpPr/>
          <p:nvPr/>
        </p:nvSpPr>
        <p:spPr>
          <a:xfrm>
            <a:off x="685800" y="4230469"/>
            <a:ext cx="2209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solidFill>
                <a:srgbClr val="C00000"/>
              </a:solidFill>
            </a:endParaRPr>
          </a:p>
          <a:p>
            <a:pPr lvl="0" algn="ctr"/>
            <a:r>
              <a:rPr lang="en-US" sz="2000" b="1" dirty="0">
                <a:solidFill>
                  <a:srgbClr val="C00000"/>
                </a:solidFill>
              </a:rPr>
              <a:t>B. Power based</a:t>
            </a:r>
          </a:p>
          <a:p>
            <a:pPr algn="ctr"/>
            <a:endParaRPr lang="en-US" sz="2000" b="1" dirty="0">
              <a:solidFill>
                <a:srgbClr val="C00000"/>
              </a:solidFill>
            </a:endParaRPr>
          </a:p>
        </p:txBody>
      </p:sp>
      <p:sp>
        <p:nvSpPr>
          <p:cNvPr id="5" name="TextBox 4"/>
          <p:cNvSpPr txBox="1"/>
          <p:nvPr/>
        </p:nvSpPr>
        <p:spPr>
          <a:xfrm>
            <a:off x="1371600" y="2782669"/>
            <a:ext cx="6781800" cy="646331"/>
          </a:xfrm>
          <a:prstGeom prst="rect">
            <a:avLst/>
          </a:prstGeom>
          <a:noFill/>
        </p:spPr>
        <p:txBody>
          <a:bodyPr wrap="square" rtlCol="0">
            <a:spAutoFit/>
          </a:bodyPr>
          <a:lstStyle/>
          <a:p>
            <a:r>
              <a:rPr lang="en-US" dirty="0">
                <a:solidFill>
                  <a:srgbClr val="002060"/>
                </a:solidFill>
              </a:rPr>
              <a:t>With what precision you want to estimate the proportion, mean (or whatever you are measuring)</a:t>
            </a:r>
          </a:p>
        </p:txBody>
      </p:sp>
      <p:sp>
        <p:nvSpPr>
          <p:cNvPr id="6" name="TextBox 5"/>
          <p:cNvSpPr txBox="1"/>
          <p:nvPr/>
        </p:nvSpPr>
        <p:spPr>
          <a:xfrm>
            <a:off x="1371600" y="4763869"/>
            <a:ext cx="6781800" cy="646331"/>
          </a:xfrm>
          <a:prstGeom prst="rect">
            <a:avLst/>
          </a:prstGeom>
          <a:noFill/>
        </p:spPr>
        <p:txBody>
          <a:bodyPr wrap="square" rtlCol="0">
            <a:spAutoFit/>
          </a:bodyPr>
          <a:lstStyle/>
          <a:p>
            <a:r>
              <a:rPr lang="en-US" dirty="0">
                <a:solidFill>
                  <a:srgbClr val="002060"/>
                </a:solidFill>
              </a:rPr>
              <a:t>How small a difference is important to detect and with what degree of certainty?</a:t>
            </a:r>
          </a:p>
        </p:txBody>
      </p:sp>
      <p:sp>
        <p:nvSpPr>
          <p:cNvPr id="7" name="TextBox 6"/>
          <p:cNvSpPr txBox="1"/>
          <p:nvPr/>
        </p:nvSpPr>
        <p:spPr>
          <a:xfrm>
            <a:off x="3124200" y="2286000"/>
            <a:ext cx="2819400" cy="381000"/>
          </a:xfrm>
          <a:prstGeom prst="rect">
            <a:avLst/>
          </a:prstGeom>
          <a:noFill/>
        </p:spPr>
        <p:txBody>
          <a:bodyPr wrap="square" rtlCol="0">
            <a:spAutoFit/>
          </a:bodyPr>
          <a:lstStyle/>
          <a:p>
            <a:r>
              <a:rPr lang="en-US" b="1" dirty="0">
                <a:solidFill>
                  <a:srgbClr val="002060"/>
                </a:solidFill>
              </a:rPr>
              <a:t>Used in Survey research</a:t>
            </a:r>
          </a:p>
        </p:txBody>
      </p:sp>
      <p:sp>
        <p:nvSpPr>
          <p:cNvPr id="8" name="TextBox 7"/>
          <p:cNvSpPr txBox="1"/>
          <p:nvPr/>
        </p:nvSpPr>
        <p:spPr>
          <a:xfrm>
            <a:off x="2971800" y="4267200"/>
            <a:ext cx="4191000" cy="369332"/>
          </a:xfrm>
          <a:prstGeom prst="rect">
            <a:avLst/>
          </a:prstGeom>
          <a:noFill/>
        </p:spPr>
        <p:txBody>
          <a:bodyPr wrap="square" rtlCol="0">
            <a:spAutoFit/>
          </a:bodyPr>
          <a:lstStyle/>
          <a:p>
            <a:r>
              <a:rPr lang="en-US" b="1" dirty="0">
                <a:solidFill>
                  <a:srgbClr val="002060"/>
                </a:solidFill>
              </a:rPr>
              <a:t>Used in Hypothesis Testing experiment</a:t>
            </a:r>
          </a:p>
        </p:txBody>
      </p:sp>
      <p:sp>
        <p:nvSpPr>
          <p:cNvPr id="9" name="Slide Number Placeholder 8"/>
          <p:cNvSpPr>
            <a:spLocks noGrp="1"/>
          </p:cNvSpPr>
          <p:nvPr>
            <p:ph type="sldNum" sz="quarter" idx="12"/>
          </p:nvPr>
        </p:nvSpPr>
        <p:spPr/>
        <p:txBody>
          <a:bodyPr/>
          <a:lstStyle/>
          <a:p>
            <a:fld id="{9FC7E73B-E7C9-44C2-91FD-1BF83928ABA2}"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 y="155448"/>
            <a:ext cx="9144000" cy="1252728"/>
          </a:xfrm>
        </p:spPr>
        <p:txBody>
          <a:bodyPr>
            <a:normAutofit fontScale="90000"/>
          </a:bodyPr>
          <a:lstStyle/>
          <a:p>
            <a:pPr lvl="0" algn="ctr"/>
            <a:r>
              <a:rPr lang="en-US" dirty="0"/>
              <a:t>Determine Sample Size </a:t>
            </a:r>
            <a:br>
              <a:rPr lang="en-US" dirty="0"/>
            </a:br>
            <a:r>
              <a:rPr lang="en-US" dirty="0"/>
              <a:t>in Survey Studies</a:t>
            </a:r>
          </a:p>
        </p:txBody>
      </p:sp>
      <p:sp>
        <p:nvSpPr>
          <p:cNvPr id="12" name="TextBox 11"/>
          <p:cNvSpPr txBox="1"/>
          <p:nvPr/>
        </p:nvSpPr>
        <p:spPr>
          <a:xfrm>
            <a:off x="6583680" y="2750403"/>
            <a:ext cx="2560320" cy="523220"/>
          </a:xfrm>
          <a:prstGeom prst="rect">
            <a:avLst/>
          </a:prstGeom>
          <a:noFill/>
        </p:spPr>
        <p:txBody>
          <a:bodyPr wrap="square" rtlCol="0">
            <a:spAutoFit/>
          </a:bodyPr>
          <a:lstStyle/>
          <a:p>
            <a:pPr marL="344488" indent="-344488"/>
            <a:r>
              <a:rPr lang="en-US" sz="1400" dirty="0">
                <a:solidFill>
                  <a:srgbClr val="002060"/>
                </a:solidFill>
              </a:rPr>
              <a:t>d = 	Difference between true and estimated proportion  </a:t>
            </a:r>
          </a:p>
        </p:txBody>
      </p:sp>
      <p:graphicFrame>
        <p:nvGraphicFramePr>
          <p:cNvPr id="20" name="Object 26"/>
          <p:cNvGraphicFramePr>
            <a:graphicFrameLocks noChangeAspect="1"/>
          </p:cNvGraphicFramePr>
          <p:nvPr/>
        </p:nvGraphicFramePr>
        <p:xfrm>
          <a:off x="2686050" y="4175125"/>
          <a:ext cx="2647950" cy="492247"/>
        </p:xfrm>
        <a:graphic>
          <a:graphicData uri="http://schemas.openxmlformats.org/presentationml/2006/ole">
            <mc:AlternateContent xmlns:mc="http://schemas.openxmlformats.org/markup-compatibility/2006">
              <mc:Choice xmlns:v="urn:schemas-microsoft-com:vml" Requires="v">
                <p:oleObj name="Equation" r:id="rId2" imgW="2108160" imgH="393480" progId="Equation.3">
                  <p:embed/>
                </p:oleObj>
              </mc:Choice>
              <mc:Fallback>
                <p:oleObj name="Equation" r:id="rId2" imgW="2108160" imgH="393480" progId="Equation.3">
                  <p:embed/>
                  <p:pic>
                    <p:nvPicPr>
                      <p:cNvPr id="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4175125"/>
                        <a:ext cx="2647950" cy="4922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extBox 24"/>
          <p:cNvSpPr txBox="1"/>
          <p:nvPr/>
        </p:nvSpPr>
        <p:spPr>
          <a:xfrm>
            <a:off x="6324600" y="4309646"/>
            <a:ext cx="2895600" cy="338554"/>
          </a:xfrm>
          <a:prstGeom prst="rect">
            <a:avLst/>
          </a:prstGeom>
          <a:noFill/>
        </p:spPr>
        <p:txBody>
          <a:bodyPr wrap="square" rtlCol="0">
            <a:spAutoFit/>
          </a:bodyPr>
          <a:lstStyle/>
          <a:p>
            <a:r>
              <a:rPr lang="en-US" sz="1600" dirty="0">
                <a:solidFill>
                  <a:srgbClr val="002060"/>
                </a:solidFill>
              </a:rPr>
              <a:t>p=q=.5 for maximum variance</a:t>
            </a:r>
          </a:p>
        </p:txBody>
      </p:sp>
      <p:graphicFrame>
        <p:nvGraphicFramePr>
          <p:cNvPr id="26" name="Object 25"/>
          <p:cNvGraphicFramePr>
            <a:graphicFrameLocks noChangeAspect="1"/>
          </p:cNvGraphicFramePr>
          <p:nvPr/>
        </p:nvGraphicFramePr>
        <p:xfrm>
          <a:off x="7010400" y="4114800"/>
          <a:ext cx="546100" cy="190500"/>
        </p:xfrm>
        <a:graphic>
          <a:graphicData uri="http://schemas.openxmlformats.org/presentationml/2006/ole">
            <mc:AlternateContent xmlns:mc="http://schemas.openxmlformats.org/markup-compatibility/2006">
              <mc:Choice xmlns:v="urn:schemas-microsoft-com:vml" Requires="v">
                <p:oleObj name="Equation" r:id="rId4" imgW="545760" imgH="190440" progId="Equation.3">
                  <p:embed/>
                </p:oleObj>
              </mc:Choice>
              <mc:Fallback>
                <p:oleObj name="Equation" r:id="rId4" imgW="545760" imgH="19044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114800"/>
                        <a:ext cx="5461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324600" y="4004846"/>
            <a:ext cx="762000" cy="338554"/>
          </a:xfrm>
          <a:prstGeom prst="rect">
            <a:avLst/>
          </a:prstGeom>
          <a:noFill/>
        </p:spPr>
        <p:txBody>
          <a:bodyPr wrap="square" rtlCol="0">
            <a:spAutoFit/>
          </a:bodyPr>
          <a:lstStyle/>
          <a:p>
            <a:r>
              <a:rPr lang="en-US" sz="1600" dirty="0">
                <a:solidFill>
                  <a:srgbClr val="002060"/>
                </a:solidFill>
              </a:rPr>
              <a:t>Taking </a:t>
            </a:r>
          </a:p>
        </p:txBody>
      </p:sp>
      <p:sp>
        <p:nvSpPr>
          <p:cNvPr id="28" name="TextBox 27"/>
          <p:cNvSpPr txBox="1"/>
          <p:nvPr/>
        </p:nvSpPr>
        <p:spPr>
          <a:xfrm>
            <a:off x="1219200" y="4919246"/>
            <a:ext cx="5181600" cy="338554"/>
          </a:xfrm>
          <a:prstGeom prst="rect">
            <a:avLst/>
          </a:prstGeom>
          <a:noFill/>
        </p:spPr>
        <p:txBody>
          <a:bodyPr wrap="square" rtlCol="0">
            <a:spAutoFit/>
          </a:bodyPr>
          <a:lstStyle/>
          <a:p>
            <a:r>
              <a:rPr lang="en-US" sz="1600" dirty="0">
                <a:solidFill>
                  <a:srgbClr val="002060"/>
                </a:solidFill>
              </a:rPr>
              <a:t>If 10% precision is required,  d = .1          Required n = 100</a:t>
            </a:r>
          </a:p>
        </p:txBody>
      </p:sp>
      <p:sp>
        <p:nvSpPr>
          <p:cNvPr id="29" name="TextBox 28"/>
          <p:cNvSpPr txBox="1"/>
          <p:nvPr/>
        </p:nvSpPr>
        <p:spPr>
          <a:xfrm>
            <a:off x="3429000" y="5410200"/>
            <a:ext cx="2743200" cy="1323439"/>
          </a:xfrm>
          <a:prstGeom prst="rect">
            <a:avLst/>
          </a:prstGeom>
          <a:noFill/>
        </p:spPr>
        <p:txBody>
          <a:bodyPr wrap="square" rtlCol="0">
            <a:spAutoFit/>
          </a:bodyPr>
          <a:lstStyle/>
          <a:p>
            <a:pPr>
              <a:tabLst>
                <a:tab pos="1030288" algn="l"/>
                <a:tab pos="1887538" algn="l"/>
              </a:tabLst>
            </a:pPr>
            <a:r>
              <a:rPr lang="pt-BR" sz="1600" b="1" dirty="0">
                <a:solidFill>
                  <a:srgbClr val="002060"/>
                </a:solidFill>
              </a:rPr>
              <a:t>Precision 	d	n</a:t>
            </a:r>
          </a:p>
          <a:p>
            <a:pPr>
              <a:tabLst>
                <a:tab pos="1030288" algn="l"/>
                <a:tab pos="1887538" algn="l"/>
              </a:tabLst>
            </a:pPr>
            <a:r>
              <a:rPr lang="pt-BR" sz="1600" dirty="0">
                <a:solidFill>
                  <a:srgbClr val="002060"/>
                </a:solidFill>
              </a:rPr>
              <a:t>10%	.1	100</a:t>
            </a:r>
          </a:p>
          <a:p>
            <a:pPr>
              <a:tabLst>
                <a:tab pos="1030288" algn="l"/>
                <a:tab pos="1887538" algn="l"/>
              </a:tabLst>
            </a:pPr>
            <a:r>
              <a:rPr lang="pt-BR" sz="1600" dirty="0">
                <a:solidFill>
                  <a:srgbClr val="002060"/>
                </a:solidFill>
              </a:rPr>
              <a:t>5%	.05	400</a:t>
            </a:r>
          </a:p>
          <a:p>
            <a:pPr>
              <a:tabLst>
                <a:tab pos="1030288" algn="l"/>
                <a:tab pos="1887538" algn="l"/>
              </a:tabLst>
            </a:pPr>
            <a:r>
              <a:rPr lang="pt-BR" sz="1600" dirty="0">
                <a:solidFill>
                  <a:srgbClr val="002060"/>
                </a:solidFill>
              </a:rPr>
              <a:t>3%	.01	1112</a:t>
            </a:r>
          </a:p>
          <a:p>
            <a:pPr>
              <a:tabLst>
                <a:tab pos="1030288" algn="l"/>
                <a:tab pos="1887538" algn="l"/>
              </a:tabLst>
            </a:pPr>
            <a:r>
              <a:rPr lang="pt-BR" sz="1600" dirty="0">
                <a:solidFill>
                  <a:srgbClr val="002060"/>
                </a:solidFill>
              </a:rPr>
              <a:t>1%	.01	10000</a:t>
            </a:r>
            <a:endParaRPr lang="en-US" sz="1600" dirty="0">
              <a:solidFill>
                <a:srgbClr val="002060"/>
              </a:solidFill>
            </a:endParaRPr>
          </a:p>
        </p:txBody>
      </p:sp>
      <p:cxnSp>
        <p:nvCxnSpPr>
          <p:cNvPr id="36" name="Straight Connector 35"/>
          <p:cNvCxnSpPr/>
          <p:nvPr/>
        </p:nvCxnSpPr>
        <p:spPr>
          <a:xfrm>
            <a:off x="3352800" y="5421864"/>
            <a:ext cx="2667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52800" y="5686908"/>
            <a:ext cx="2667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429000" y="6727204"/>
            <a:ext cx="2667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438400" y="4114800"/>
            <a:ext cx="3048000" cy="609600"/>
          </a:xfrm>
          <a:prstGeom prst="rect">
            <a:avLst/>
          </a:prstGeom>
          <a:noFill/>
          <a:ln w="28575">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extBox 33"/>
          <p:cNvSpPr txBox="1"/>
          <p:nvPr/>
        </p:nvSpPr>
        <p:spPr>
          <a:xfrm>
            <a:off x="381000" y="3505200"/>
            <a:ext cx="2971800" cy="400110"/>
          </a:xfrm>
          <a:prstGeom prst="rect">
            <a:avLst/>
          </a:prstGeom>
          <a:noFill/>
        </p:spPr>
        <p:txBody>
          <a:bodyPr wrap="square" rtlCol="0">
            <a:spAutoFit/>
          </a:bodyPr>
          <a:lstStyle/>
          <a:p>
            <a:r>
              <a:rPr lang="en-US" sz="2000" b="1" dirty="0">
                <a:solidFill>
                  <a:srgbClr val="002060"/>
                </a:solidFill>
              </a:rPr>
              <a:t>In Estimating Proportion</a:t>
            </a:r>
          </a:p>
        </p:txBody>
      </p:sp>
      <p:sp>
        <p:nvSpPr>
          <p:cNvPr id="35" name="TextBox 34"/>
          <p:cNvSpPr txBox="1"/>
          <p:nvPr/>
        </p:nvSpPr>
        <p:spPr>
          <a:xfrm>
            <a:off x="381000" y="1597223"/>
            <a:ext cx="2438400" cy="400110"/>
          </a:xfrm>
          <a:prstGeom prst="rect">
            <a:avLst/>
          </a:prstGeom>
          <a:noFill/>
        </p:spPr>
        <p:txBody>
          <a:bodyPr wrap="square" rtlCol="0">
            <a:spAutoFit/>
          </a:bodyPr>
          <a:lstStyle/>
          <a:p>
            <a:r>
              <a:rPr lang="en-US" sz="2000" b="1" dirty="0">
                <a:solidFill>
                  <a:srgbClr val="002060"/>
                </a:solidFill>
              </a:rPr>
              <a:t>In Estimating Mean</a:t>
            </a:r>
          </a:p>
        </p:txBody>
      </p:sp>
      <p:graphicFrame>
        <p:nvGraphicFramePr>
          <p:cNvPr id="40" name="Object 26"/>
          <p:cNvGraphicFramePr>
            <a:graphicFrameLocks noChangeAspect="1"/>
          </p:cNvGraphicFramePr>
          <p:nvPr/>
        </p:nvGraphicFramePr>
        <p:xfrm>
          <a:off x="2722563" y="2066298"/>
          <a:ext cx="1092200" cy="587375"/>
        </p:xfrm>
        <a:graphic>
          <a:graphicData uri="http://schemas.openxmlformats.org/presentationml/2006/ole">
            <mc:AlternateContent xmlns:mc="http://schemas.openxmlformats.org/markup-compatibility/2006">
              <mc:Choice xmlns:v="urn:schemas-microsoft-com:vml" Requires="v">
                <p:oleObj name="Equation" r:id="rId6" imgW="774360" imgH="419040" progId="Equation.3">
                  <p:embed/>
                </p:oleObj>
              </mc:Choice>
              <mc:Fallback>
                <p:oleObj name="Equation" r:id="rId6" imgW="774360" imgH="419040" progId="Equation.3">
                  <p:embed/>
                  <p:pic>
                    <p:nvPicPr>
                      <p:cNvPr id="0"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2563" y="2066298"/>
                        <a:ext cx="1092200" cy="587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 name="TextBox 40"/>
          <p:cNvSpPr txBox="1"/>
          <p:nvPr/>
        </p:nvSpPr>
        <p:spPr>
          <a:xfrm>
            <a:off x="685800" y="2816423"/>
            <a:ext cx="3733800" cy="307777"/>
          </a:xfrm>
          <a:prstGeom prst="rect">
            <a:avLst/>
          </a:prstGeom>
          <a:noFill/>
        </p:spPr>
        <p:txBody>
          <a:bodyPr wrap="square" rtlCol="0">
            <a:spAutoFit/>
          </a:bodyPr>
          <a:lstStyle/>
          <a:p>
            <a:r>
              <a:rPr lang="en-US" sz="1400" b="1" dirty="0">
                <a:solidFill>
                  <a:srgbClr val="C00000"/>
                </a:solidFill>
              </a:rPr>
              <a:t>Remark</a:t>
            </a:r>
            <a:r>
              <a:rPr lang="en-US" sz="1400" dirty="0"/>
              <a:t>: </a:t>
            </a:r>
            <a:r>
              <a:rPr lang="en-US" sz="1400" dirty="0">
                <a:solidFill>
                  <a:srgbClr val="002060"/>
                </a:solidFill>
              </a:rPr>
              <a:t>In one tailed test use Z</a:t>
            </a:r>
            <a:r>
              <a:rPr lang="el-GR" sz="1400" baseline="-25000" dirty="0">
                <a:solidFill>
                  <a:srgbClr val="002060"/>
                </a:solidFill>
              </a:rPr>
              <a:t>α</a:t>
            </a:r>
            <a:r>
              <a:rPr lang="en-US" sz="1400" dirty="0">
                <a:solidFill>
                  <a:srgbClr val="002060"/>
                </a:solidFill>
              </a:rPr>
              <a:t> instead of Z</a:t>
            </a:r>
            <a:r>
              <a:rPr lang="el-GR" sz="1400" baseline="-25000" dirty="0">
                <a:solidFill>
                  <a:srgbClr val="002060"/>
                </a:solidFill>
              </a:rPr>
              <a:t>α</a:t>
            </a:r>
            <a:r>
              <a:rPr lang="en-US" sz="1400" baseline="-25000" dirty="0">
                <a:solidFill>
                  <a:srgbClr val="002060"/>
                </a:solidFill>
              </a:rPr>
              <a:t>/2</a:t>
            </a:r>
          </a:p>
        </p:txBody>
      </p:sp>
      <p:sp>
        <p:nvSpPr>
          <p:cNvPr id="42" name="Rectangle 41"/>
          <p:cNvSpPr/>
          <p:nvPr/>
        </p:nvSpPr>
        <p:spPr>
          <a:xfrm>
            <a:off x="2514600" y="1990098"/>
            <a:ext cx="1600200" cy="685800"/>
          </a:xfrm>
          <a:prstGeom prst="rect">
            <a:avLst/>
          </a:prstGeom>
          <a:noFill/>
          <a:ln w="28575">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3" name="TextBox 42"/>
          <p:cNvSpPr txBox="1"/>
          <p:nvPr/>
        </p:nvSpPr>
        <p:spPr>
          <a:xfrm>
            <a:off x="6553200" y="1991380"/>
            <a:ext cx="2560320" cy="523220"/>
          </a:xfrm>
          <a:prstGeom prst="rect">
            <a:avLst/>
          </a:prstGeom>
          <a:noFill/>
        </p:spPr>
        <p:txBody>
          <a:bodyPr wrap="square" rtlCol="0">
            <a:spAutoFit/>
          </a:bodyPr>
          <a:lstStyle/>
          <a:p>
            <a:pPr marL="344488" indent="-344488"/>
            <a:r>
              <a:rPr lang="en-US" sz="1400" dirty="0">
                <a:solidFill>
                  <a:srgbClr val="002060"/>
                </a:solidFill>
              </a:rPr>
              <a:t>d = 	Difference between true and estimated mean  </a:t>
            </a:r>
          </a:p>
        </p:txBody>
      </p:sp>
      <p:sp>
        <p:nvSpPr>
          <p:cNvPr id="44" name="Slide Number Placeholder 43"/>
          <p:cNvSpPr>
            <a:spLocks noGrp="1"/>
          </p:cNvSpPr>
          <p:nvPr>
            <p:ph type="sldNum" sz="quarter" idx="12"/>
          </p:nvPr>
        </p:nvSpPr>
        <p:spPr/>
        <p:txBody>
          <a:bodyPr/>
          <a:lstStyle/>
          <a:p>
            <a:fld id="{9FC7E73B-E7C9-44C2-91FD-1BF83928ABA2}"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0480" y="155448"/>
            <a:ext cx="9144000" cy="1252728"/>
          </a:xfrm>
        </p:spPr>
        <p:txBody>
          <a:bodyPr>
            <a:normAutofit fontScale="90000"/>
          </a:bodyPr>
          <a:lstStyle/>
          <a:p>
            <a:pPr lvl="0" algn="ctr"/>
            <a:r>
              <a:rPr lang="en-US" dirty="0"/>
              <a:t>Determine Sample Size in </a:t>
            </a:r>
            <a:br>
              <a:rPr lang="en-US" dirty="0"/>
            </a:br>
            <a:r>
              <a:rPr lang="en-US" dirty="0"/>
              <a:t>Hypothesis Testing Experiment</a:t>
            </a:r>
          </a:p>
        </p:txBody>
      </p:sp>
      <p:sp>
        <p:nvSpPr>
          <p:cNvPr id="7" name="TextBox 6"/>
          <p:cNvSpPr txBox="1"/>
          <p:nvPr/>
        </p:nvSpPr>
        <p:spPr>
          <a:xfrm>
            <a:off x="381000" y="3429000"/>
            <a:ext cx="2971800" cy="400110"/>
          </a:xfrm>
          <a:prstGeom prst="rect">
            <a:avLst/>
          </a:prstGeom>
          <a:noFill/>
        </p:spPr>
        <p:txBody>
          <a:bodyPr wrap="square" rtlCol="0">
            <a:spAutoFit/>
          </a:bodyPr>
          <a:lstStyle/>
          <a:p>
            <a:r>
              <a:rPr lang="en-US" sz="2000" b="1" dirty="0">
                <a:solidFill>
                  <a:srgbClr val="002060"/>
                </a:solidFill>
              </a:rPr>
              <a:t>In Two Sample Test</a:t>
            </a:r>
          </a:p>
        </p:txBody>
      </p:sp>
      <p:sp>
        <p:nvSpPr>
          <p:cNvPr id="8" name="TextBox 7"/>
          <p:cNvSpPr txBox="1"/>
          <p:nvPr/>
        </p:nvSpPr>
        <p:spPr>
          <a:xfrm>
            <a:off x="381000" y="1806713"/>
            <a:ext cx="2438400" cy="400110"/>
          </a:xfrm>
          <a:prstGeom prst="rect">
            <a:avLst/>
          </a:prstGeom>
          <a:noFill/>
        </p:spPr>
        <p:txBody>
          <a:bodyPr wrap="square" rtlCol="0">
            <a:spAutoFit/>
          </a:bodyPr>
          <a:lstStyle/>
          <a:p>
            <a:r>
              <a:rPr lang="en-US" sz="2000" b="1" dirty="0">
                <a:solidFill>
                  <a:srgbClr val="002060"/>
                </a:solidFill>
              </a:rPr>
              <a:t>In One Sample Test</a:t>
            </a:r>
          </a:p>
        </p:txBody>
      </p:sp>
      <p:graphicFrame>
        <p:nvGraphicFramePr>
          <p:cNvPr id="9220" name="Object 4"/>
          <p:cNvGraphicFramePr>
            <a:graphicFrameLocks noChangeAspect="1"/>
          </p:cNvGraphicFramePr>
          <p:nvPr/>
        </p:nvGraphicFramePr>
        <p:xfrm>
          <a:off x="1828800" y="2362200"/>
          <a:ext cx="1996225" cy="609600"/>
        </p:xfrm>
        <a:graphic>
          <a:graphicData uri="http://schemas.openxmlformats.org/presentationml/2006/ole">
            <mc:AlternateContent xmlns:mc="http://schemas.openxmlformats.org/markup-compatibility/2006">
              <mc:Choice xmlns:v="urn:schemas-microsoft-com:vml" Requires="v">
                <p:oleObj name="Equation" r:id="rId2" imgW="1244520" imgH="380880" progId="Equation.3">
                  <p:embed/>
                </p:oleObj>
              </mc:Choice>
              <mc:Fallback>
                <p:oleObj name="Equation" r:id="rId2" imgW="1244520" imgH="380880" progId="Equation.3">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362200"/>
                        <a:ext cx="1996225"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1" name="Object 5"/>
          <p:cNvGraphicFramePr>
            <a:graphicFrameLocks noChangeAspect="1"/>
          </p:cNvGraphicFramePr>
          <p:nvPr/>
        </p:nvGraphicFramePr>
        <p:xfrm>
          <a:off x="1828800" y="4057710"/>
          <a:ext cx="1907754" cy="609600"/>
        </p:xfrm>
        <a:graphic>
          <a:graphicData uri="http://schemas.openxmlformats.org/presentationml/2006/ole">
            <mc:AlternateContent xmlns:mc="http://schemas.openxmlformats.org/markup-compatibility/2006">
              <mc:Choice xmlns:v="urn:schemas-microsoft-com:vml" Requires="v">
                <p:oleObj name="Equation" r:id="rId4" imgW="1307880" imgH="419040" progId="Equation.3">
                  <p:embed/>
                </p:oleObj>
              </mc:Choice>
              <mc:Fallback>
                <p:oleObj name="Equation" r:id="rId4" imgW="1307880" imgH="419040"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057710"/>
                        <a:ext cx="1907754"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Slide Number Placeholder 10"/>
          <p:cNvSpPr>
            <a:spLocks noGrp="1"/>
          </p:cNvSpPr>
          <p:nvPr>
            <p:ph type="sldNum" sz="quarter" idx="12"/>
          </p:nvPr>
        </p:nvSpPr>
        <p:spPr/>
        <p:txBody>
          <a:bodyPr/>
          <a:lstStyle/>
          <a:p>
            <a:fld id="{9FC7E73B-E7C9-44C2-91FD-1BF83928ABA2}" type="slidenum">
              <a:rPr lang="en-US" smtClean="0"/>
              <a:pPr/>
              <a:t>26</a:t>
            </a:fld>
            <a:endParaRPr lang="en-US"/>
          </a:p>
        </p:txBody>
      </p:sp>
      <p:sp>
        <p:nvSpPr>
          <p:cNvPr id="9" name="TextBox 8"/>
          <p:cNvSpPr txBox="1"/>
          <p:nvPr/>
        </p:nvSpPr>
        <p:spPr>
          <a:xfrm>
            <a:off x="1905000" y="5410200"/>
            <a:ext cx="5410200" cy="646331"/>
          </a:xfrm>
          <a:prstGeom prst="rect">
            <a:avLst/>
          </a:prstGeom>
          <a:noFill/>
        </p:spPr>
        <p:txBody>
          <a:bodyPr wrap="square" rtlCol="0">
            <a:spAutoFit/>
          </a:bodyPr>
          <a:lstStyle/>
          <a:p>
            <a:pPr algn="ctr"/>
            <a:r>
              <a:rPr lang="en-US" dirty="0"/>
              <a:t>Determination of Sample Size and Power Analysis </a:t>
            </a:r>
          </a:p>
          <a:p>
            <a:pPr algn="ctr"/>
            <a:r>
              <a:rPr lang="en-US" dirty="0"/>
              <a:t>with </a:t>
            </a:r>
            <a:r>
              <a:rPr lang="en-US" b="1" dirty="0"/>
              <a:t>G*Power Software</a:t>
            </a:r>
            <a:endParaRPr lang="en-US" dirty="0"/>
          </a:p>
        </p:txBody>
      </p:sp>
      <p:sp>
        <p:nvSpPr>
          <p:cNvPr id="10" name="TextBox 9"/>
          <p:cNvSpPr txBox="1"/>
          <p:nvPr/>
        </p:nvSpPr>
        <p:spPr>
          <a:xfrm>
            <a:off x="2286000" y="6183868"/>
            <a:ext cx="5105400" cy="369332"/>
          </a:xfrm>
          <a:prstGeom prst="rect">
            <a:avLst/>
          </a:prstGeom>
          <a:noFill/>
        </p:spPr>
        <p:txBody>
          <a:bodyPr wrap="square" rtlCol="0">
            <a:spAutoFit/>
          </a:bodyPr>
          <a:lstStyle/>
          <a:p>
            <a:r>
              <a:rPr lang="en-US" dirty="0"/>
              <a:t>Available at </a:t>
            </a:r>
            <a:r>
              <a:rPr lang="en-US" b="1" dirty="0"/>
              <a:t>Kindle</a:t>
            </a:r>
            <a:r>
              <a:rPr lang="en-US" dirty="0"/>
              <a:t> and in </a:t>
            </a:r>
            <a:r>
              <a:rPr lang="en-US" b="1" dirty="0"/>
              <a:t>Paperback</a:t>
            </a:r>
            <a:r>
              <a:rPr lang="en-US" dirty="0"/>
              <a:t> on AMAZON</a:t>
            </a:r>
          </a:p>
        </p:txBody>
      </p:sp>
      <p:sp>
        <p:nvSpPr>
          <p:cNvPr id="12" name="TextBox 11"/>
          <p:cNvSpPr txBox="1"/>
          <p:nvPr/>
        </p:nvSpPr>
        <p:spPr>
          <a:xfrm>
            <a:off x="4648200" y="3239869"/>
            <a:ext cx="4648200" cy="646331"/>
          </a:xfrm>
          <a:prstGeom prst="rect">
            <a:avLst/>
          </a:prstGeom>
          <a:noFill/>
        </p:spPr>
        <p:txBody>
          <a:bodyPr wrap="square" rtlCol="0">
            <a:spAutoFit/>
          </a:bodyPr>
          <a:lstStyle/>
          <a:p>
            <a:r>
              <a:rPr lang="en-US" b="1" dirty="0">
                <a:solidFill>
                  <a:srgbClr val="C00000"/>
                </a:solidFill>
              </a:rPr>
              <a:t>Remark</a:t>
            </a:r>
            <a:r>
              <a:rPr lang="en-US" dirty="0"/>
              <a:t>: </a:t>
            </a:r>
            <a:r>
              <a:rPr lang="en-US" dirty="0">
                <a:solidFill>
                  <a:srgbClr val="002060"/>
                </a:solidFill>
              </a:rPr>
              <a:t>In one tailed test use  t</a:t>
            </a:r>
            <a:r>
              <a:rPr lang="el-GR" baseline="-25000" dirty="0">
                <a:solidFill>
                  <a:srgbClr val="002060"/>
                </a:solidFill>
              </a:rPr>
              <a:t>α</a:t>
            </a:r>
            <a:r>
              <a:rPr lang="en-US" baseline="-25000" dirty="0">
                <a:solidFill>
                  <a:srgbClr val="002060"/>
                </a:solidFill>
              </a:rPr>
              <a:t>,n-1</a:t>
            </a:r>
            <a:r>
              <a:rPr lang="en-US" dirty="0">
                <a:solidFill>
                  <a:srgbClr val="002060"/>
                </a:solidFill>
              </a:rPr>
              <a:t> and Z</a:t>
            </a:r>
            <a:r>
              <a:rPr lang="el-GR" baseline="-25000" dirty="0">
                <a:solidFill>
                  <a:srgbClr val="002060"/>
                </a:solidFill>
              </a:rPr>
              <a:t>α</a:t>
            </a:r>
            <a:r>
              <a:rPr lang="en-US" dirty="0">
                <a:solidFill>
                  <a:srgbClr val="002060"/>
                </a:solidFill>
              </a:rPr>
              <a:t> instead of t</a:t>
            </a:r>
            <a:r>
              <a:rPr lang="el-GR" baseline="-25000" dirty="0">
                <a:solidFill>
                  <a:srgbClr val="002060"/>
                </a:solidFill>
              </a:rPr>
              <a:t>α</a:t>
            </a:r>
            <a:r>
              <a:rPr lang="en-US" baseline="-25000" dirty="0">
                <a:solidFill>
                  <a:srgbClr val="002060"/>
                </a:solidFill>
              </a:rPr>
              <a:t>/2,n-1</a:t>
            </a:r>
            <a:r>
              <a:rPr lang="en-US" dirty="0">
                <a:solidFill>
                  <a:srgbClr val="002060"/>
                </a:solidFill>
              </a:rPr>
              <a:t> and Z</a:t>
            </a:r>
            <a:r>
              <a:rPr lang="el-GR" baseline="-25000" dirty="0">
                <a:solidFill>
                  <a:srgbClr val="002060"/>
                </a:solidFill>
              </a:rPr>
              <a:t>α</a:t>
            </a:r>
            <a:r>
              <a:rPr lang="en-US" baseline="-25000" dirty="0">
                <a:solidFill>
                  <a:srgbClr val="002060"/>
                </a:solidFill>
              </a:rPr>
              <a:t>/2  </a:t>
            </a:r>
            <a:r>
              <a:rPr lang="en-US" dirty="0">
                <a:solidFill>
                  <a:srgbClr val="002060"/>
                </a:solidFill>
              </a:rPr>
              <a:t> respectively</a:t>
            </a:r>
            <a:endParaRPr lang="en-US" baseline="-25000" dirty="0">
              <a:solidFill>
                <a:srgbClr val="0020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
            <a:ext cx="9144000" cy="1252728"/>
          </a:xfrm>
        </p:spPr>
        <p:txBody>
          <a:bodyPr>
            <a:normAutofit fontScale="90000"/>
          </a:bodyPr>
          <a:lstStyle/>
          <a:p>
            <a:pPr lvl="0" algn="r"/>
            <a:r>
              <a:rPr lang="en-US" sz="4000" dirty="0">
                <a:cs typeface="Times New Roman" pitchFamily="18" charset="0"/>
              </a:rPr>
              <a:t>Computing Sample Size in One sample Test</a:t>
            </a:r>
            <a:br>
              <a:rPr lang="en-US" sz="4000" dirty="0">
                <a:cs typeface="Times New Roman" pitchFamily="18" charset="0"/>
              </a:rPr>
            </a:br>
            <a:r>
              <a:rPr lang="en-US" sz="3100" dirty="0">
                <a:cs typeface="Times New Roman" pitchFamily="18" charset="0"/>
              </a:rPr>
              <a:t>-An Example</a:t>
            </a:r>
          </a:p>
        </p:txBody>
      </p:sp>
      <p:sp>
        <p:nvSpPr>
          <p:cNvPr id="3" name="TextBox 2"/>
          <p:cNvSpPr txBox="1"/>
          <p:nvPr/>
        </p:nvSpPr>
        <p:spPr>
          <a:xfrm>
            <a:off x="214532" y="990600"/>
            <a:ext cx="2209800" cy="461665"/>
          </a:xfrm>
          <a:prstGeom prst="rect">
            <a:avLst/>
          </a:prstGeom>
          <a:noFill/>
        </p:spPr>
        <p:txBody>
          <a:bodyPr wrap="square" rtlCol="0">
            <a:spAutoFit/>
          </a:bodyPr>
          <a:lstStyle/>
          <a:p>
            <a:r>
              <a:rPr lang="en-US" sz="2400" b="1" dirty="0">
                <a:solidFill>
                  <a:srgbClr val="FFC000"/>
                </a:solidFill>
              </a:rPr>
              <a:t>One tailed test</a:t>
            </a:r>
          </a:p>
        </p:txBody>
      </p:sp>
      <p:sp>
        <p:nvSpPr>
          <p:cNvPr id="4" name="TextBox 3"/>
          <p:cNvSpPr txBox="1"/>
          <p:nvPr/>
        </p:nvSpPr>
        <p:spPr>
          <a:xfrm>
            <a:off x="304800" y="1518503"/>
            <a:ext cx="8458200" cy="830997"/>
          </a:xfrm>
          <a:prstGeom prst="rect">
            <a:avLst/>
          </a:prstGeom>
          <a:noFill/>
        </p:spPr>
        <p:txBody>
          <a:bodyPr wrap="square" rtlCol="0">
            <a:spAutoFit/>
          </a:bodyPr>
          <a:lstStyle/>
          <a:p>
            <a:pPr algn="just"/>
            <a:r>
              <a:rPr lang="en-US" sz="1600" b="1" dirty="0">
                <a:solidFill>
                  <a:srgbClr val="002060"/>
                </a:solidFill>
                <a:latin typeface="Times New Roman" pitchFamily="18" charset="0"/>
                <a:cs typeface="Times New Roman" pitchFamily="18" charset="0"/>
              </a:rPr>
              <a:t>Problem: </a:t>
            </a:r>
            <a:r>
              <a:rPr lang="en-US" sz="1600" dirty="0">
                <a:solidFill>
                  <a:srgbClr val="002060"/>
                </a:solidFill>
                <a:latin typeface="Times New Roman" pitchFamily="18" charset="0"/>
                <a:cs typeface="Times New Roman" pitchFamily="18" charset="0"/>
              </a:rPr>
              <a:t>What should be the sample size to reject the null hypothesis in testing whether mean population systolic blood pressure is greater than 120 units. Given the population </a:t>
            </a:r>
            <a:r>
              <a:rPr lang="el-GR" sz="1600" dirty="0">
                <a:solidFill>
                  <a:srgbClr val="002060"/>
                </a:solidFill>
                <a:latin typeface="Times New Roman" pitchFamily="18" charset="0"/>
                <a:cs typeface="Times New Roman" pitchFamily="18" charset="0"/>
              </a:rPr>
              <a:t>σ</a:t>
            </a:r>
            <a:r>
              <a:rPr lang="en-US" sz="1600" dirty="0">
                <a:solidFill>
                  <a:srgbClr val="002060"/>
                </a:solidFill>
                <a:latin typeface="Times New Roman" pitchFamily="18" charset="0"/>
                <a:cs typeface="Times New Roman" pitchFamily="18" charset="0"/>
              </a:rPr>
              <a:t> of systolic BP as 8, </a:t>
            </a:r>
            <a:r>
              <a:rPr lang="el-GR" sz="1600" dirty="0">
                <a:solidFill>
                  <a:srgbClr val="002060"/>
                </a:solidFill>
                <a:latin typeface="Times New Roman" pitchFamily="18" charset="0"/>
                <a:cs typeface="Times New Roman" pitchFamily="18" charset="0"/>
              </a:rPr>
              <a:t>α</a:t>
            </a:r>
            <a:r>
              <a:rPr lang="en-US" sz="1600" dirty="0">
                <a:solidFill>
                  <a:srgbClr val="002060"/>
                </a:solidFill>
                <a:latin typeface="Times New Roman" pitchFamily="18" charset="0"/>
                <a:cs typeface="Times New Roman" pitchFamily="18" charset="0"/>
              </a:rPr>
              <a:t>=.05, power=.9 and detectable difference required is 5 unit.</a:t>
            </a:r>
          </a:p>
        </p:txBody>
      </p:sp>
      <p:sp>
        <p:nvSpPr>
          <p:cNvPr id="5" name="TextBox 4"/>
          <p:cNvSpPr txBox="1"/>
          <p:nvPr/>
        </p:nvSpPr>
        <p:spPr>
          <a:xfrm>
            <a:off x="3352800" y="2351782"/>
            <a:ext cx="1219200" cy="1400383"/>
          </a:xfrm>
          <a:prstGeom prst="rect">
            <a:avLst/>
          </a:prstGeom>
          <a:noFill/>
        </p:spPr>
        <p:txBody>
          <a:bodyPr wrap="square" rtlCol="0">
            <a:spAutoFit/>
          </a:bodyPr>
          <a:lstStyle/>
          <a:p>
            <a:r>
              <a:rPr lang="en-US" sz="1600" dirty="0">
                <a:solidFill>
                  <a:srgbClr val="002060"/>
                </a:solidFill>
                <a:latin typeface="Times New Roman" pitchFamily="18" charset="0"/>
                <a:cs typeface="Times New Roman" pitchFamily="18" charset="0"/>
              </a:rPr>
              <a:t> </a:t>
            </a:r>
            <a:r>
              <a:rPr lang="en-US" sz="1600" b="1" dirty="0">
                <a:solidFill>
                  <a:srgbClr val="002060"/>
                </a:solidFill>
                <a:latin typeface="Times New Roman" pitchFamily="18" charset="0"/>
                <a:cs typeface="Times New Roman" pitchFamily="18" charset="0"/>
              </a:rPr>
              <a:t>Given</a:t>
            </a:r>
            <a:r>
              <a:rPr lang="en-US" sz="1600" dirty="0">
                <a:solidFill>
                  <a:srgbClr val="002060"/>
                </a:solidFill>
                <a:latin typeface="Times New Roman" pitchFamily="18" charset="0"/>
                <a:cs typeface="Times New Roman" pitchFamily="18" charset="0"/>
              </a:rPr>
              <a:t>    </a:t>
            </a:r>
          </a:p>
          <a:p>
            <a:pPr>
              <a:spcBef>
                <a:spcPts val="600"/>
              </a:spcBef>
            </a:pPr>
            <a:r>
              <a:rPr lang="en-US" sz="1600" dirty="0">
                <a:solidFill>
                  <a:srgbClr val="002060"/>
                </a:solidFill>
                <a:latin typeface="Times New Roman" pitchFamily="18" charset="0"/>
                <a:cs typeface="Times New Roman" pitchFamily="18" charset="0"/>
              </a:rPr>
              <a:t> Power=0.9</a:t>
            </a:r>
          </a:p>
          <a:p>
            <a:r>
              <a:rPr lang="en-US" sz="1600" dirty="0">
                <a:solidFill>
                  <a:srgbClr val="002060"/>
                </a:solidFill>
                <a:latin typeface="Times New Roman" pitchFamily="18" charset="0"/>
                <a:cs typeface="Times New Roman" pitchFamily="18" charset="0"/>
              </a:rPr>
              <a:t>    </a:t>
            </a:r>
            <a:r>
              <a:rPr lang="el-GR" sz="1600" dirty="0">
                <a:solidFill>
                  <a:srgbClr val="002060"/>
                </a:solidFill>
                <a:latin typeface="Times New Roman" pitchFamily="18" charset="0"/>
                <a:cs typeface="Times New Roman" pitchFamily="18" charset="0"/>
              </a:rPr>
              <a:t>α</a:t>
            </a:r>
            <a:r>
              <a:rPr lang="en-US" sz="1600" dirty="0">
                <a:solidFill>
                  <a:srgbClr val="002060"/>
                </a:solidFill>
                <a:latin typeface="Times New Roman" pitchFamily="18" charset="0"/>
                <a:cs typeface="Times New Roman" pitchFamily="18" charset="0"/>
              </a:rPr>
              <a:t>=.05 </a:t>
            </a:r>
          </a:p>
          <a:p>
            <a:r>
              <a:rPr lang="en-US" sz="1600" dirty="0">
                <a:solidFill>
                  <a:srgbClr val="002060"/>
                </a:solidFill>
                <a:latin typeface="Times New Roman" pitchFamily="18" charset="0"/>
                <a:cs typeface="Times New Roman" pitchFamily="18" charset="0"/>
              </a:rPr>
              <a:t>    </a:t>
            </a:r>
            <a:r>
              <a:rPr lang="el-GR" sz="1600" dirty="0">
                <a:solidFill>
                  <a:srgbClr val="002060"/>
                </a:solidFill>
                <a:latin typeface="Times New Roman" pitchFamily="18" charset="0"/>
                <a:cs typeface="Times New Roman" pitchFamily="18" charset="0"/>
              </a:rPr>
              <a:t>σ</a:t>
            </a:r>
            <a:r>
              <a:rPr lang="en-US" sz="1600" dirty="0">
                <a:solidFill>
                  <a:srgbClr val="002060"/>
                </a:solidFill>
                <a:latin typeface="Times New Roman" pitchFamily="18" charset="0"/>
                <a:cs typeface="Times New Roman" pitchFamily="18" charset="0"/>
              </a:rPr>
              <a:t>=8</a:t>
            </a:r>
          </a:p>
          <a:p>
            <a:r>
              <a:rPr lang="en-US" sz="1600" dirty="0">
                <a:solidFill>
                  <a:srgbClr val="002060"/>
                </a:solidFill>
                <a:latin typeface="Times New Roman" pitchFamily="18" charset="0"/>
                <a:cs typeface="Times New Roman" pitchFamily="18" charset="0"/>
              </a:rPr>
              <a:t>    d = 5</a:t>
            </a:r>
          </a:p>
        </p:txBody>
      </p:sp>
      <p:sp>
        <p:nvSpPr>
          <p:cNvPr id="6" name="TextBox 5"/>
          <p:cNvSpPr txBox="1"/>
          <p:nvPr/>
        </p:nvSpPr>
        <p:spPr>
          <a:xfrm>
            <a:off x="304800" y="2340929"/>
            <a:ext cx="1828800" cy="338554"/>
          </a:xfrm>
          <a:prstGeom prst="rect">
            <a:avLst/>
          </a:prstGeom>
          <a:noFill/>
        </p:spPr>
        <p:txBody>
          <a:bodyPr wrap="square" rtlCol="0">
            <a:spAutoFit/>
          </a:bodyPr>
          <a:lstStyle/>
          <a:p>
            <a:r>
              <a:rPr lang="en-US" sz="1600" b="1" dirty="0">
                <a:solidFill>
                  <a:srgbClr val="002060"/>
                </a:solidFill>
                <a:latin typeface="Times New Roman" pitchFamily="18" charset="0"/>
                <a:cs typeface="Times New Roman" pitchFamily="18" charset="0"/>
              </a:rPr>
              <a:t>Hypotheses</a:t>
            </a:r>
          </a:p>
        </p:txBody>
      </p:sp>
      <p:graphicFrame>
        <p:nvGraphicFramePr>
          <p:cNvPr id="7" name="Object 9"/>
          <p:cNvGraphicFramePr>
            <a:graphicFrameLocks noChangeAspect="1"/>
          </p:cNvGraphicFramePr>
          <p:nvPr/>
        </p:nvGraphicFramePr>
        <p:xfrm>
          <a:off x="1676400" y="2449513"/>
          <a:ext cx="890588" cy="523875"/>
        </p:xfrm>
        <a:graphic>
          <a:graphicData uri="http://schemas.openxmlformats.org/presentationml/2006/ole">
            <mc:AlternateContent xmlns:mc="http://schemas.openxmlformats.org/markup-compatibility/2006">
              <mc:Choice xmlns:v="urn:schemas-microsoft-com:vml" Requires="v">
                <p:oleObj name="Equation" r:id="rId2" imgW="647640" imgH="380880" progId="Equation.3">
                  <p:embed/>
                </p:oleObj>
              </mc:Choice>
              <mc:Fallback>
                <p:oleObj name="Equation" r:id="rId2" imgW="647640" imgH="380880" progId="Equation.3">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449513"/>
                        <a:ext cx="890588"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304800" y="3048000"/>
            <a:ext cx="990600" cy="338554"/>
          </a:xfrm>
          <a:prstGeom prst="rect">
            <a:avLst/>
          </a:prstGeom>
          <a:noFill/>
        </p:spPr>
        <p:txBody>
          <a:bodyPr wrap="square" rtlCol="0">
            <a:spAutoFit/>
          </a:bodyPr>
          <a:lstStyle/>
          <a:p>
            <a:r>
              <a:rPr lang="en-US" sz="1600" b="1" dirty="0">
                <a:solidFill>
                  <a:srgbClr val="002060"/>
                </a:solidFill>
                <a:latin typeface="Times New Roman" pitchFamily="18" charset="0"/>
                <a:cs typeface="Times New Roman" pitchFamily="18" charset="0"/>
              </a:rPr>
              <a:t>We know</a:t>
            </a:r>
          </a:p>
        </p:txBody>
      </p:sp>
      <p:graphicFrame>
        <p:nvGraphicFramePr>
          <p:cNvPr id="9" name="Object 8"/>
          <p:cNvGraphicFramePr>
            <a:graphicFrameLocks noChangeAspect="1"/>
          </p:cNvGraphicFramePr>
          <p:nvPr/>
        </p:nvGraphicFramePr>
        <p:xfrm>
          <a:off x="1418771" y="3018971"/>
          <a:ext cx="1588345" cy="486229"/>
        </p:xfrm>
        <a:graphic>
          <a:graphicData uri="http://schemas.openxmlformats.org/presentationml/2006/ole">
            <mc:AlternateContent xmlns:mc="http://schemas.openxmlformats.org/markup-compatibility/2006">
              <mc:Choice xmlns:v="urn:schemas-microsoft-com:vml" Requires="v">
                <p:oleObj name="Equation" r:id="rId4" imgW="1244520" imgH="380880" progId="Equation.3">
                  <p:embed/>
                </p:oleObj>
              </mc:Choice>
              <mc:Fallback>
                <p:oleObj name="Equation" r:id="rId4" imgW="1244520" imgH="38088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8771" y="3018971"/>
                        <a:ext cx="1588345" cy="4862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14"/>
          <p:cNvGraphicFramePr>
            <a:graphicFrameLocks noChangeAspect="1"/>
          </p:cNvGraphicFramePr>
          <p:nvPr/>
        </p:nvGraphicFramePr>
        <p:xfrm>
          <a:off x="762000" y="4419600"/>
          <a:ext cx="3740150" cy="533400"/>
        </p:xfrm>
        <a:graphic>
          <a:graphicData uri="http://schemas.openxmlformats.org/presentationml/2006/ole">
            <mc:AlternateContent xmlns:mc="http://schemas.openxmlformats.org/markup-compatibility/2006">
              <mc:Choice xmlns:v="urn:schemas-microsoft-com:vml" Requires="v">
                <p:oleObj name="Equation" r:id="rId6" imgW="2666880" imgH="380880" progId="Equation.3">
                  <p:embed/>
                </p:oleObj>
              </mc:Choice>
              <mc:Fallback>
                <p:oleObj name="Equation" r:id="rId6" imgW="2666880" imgH="38088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419600"/>
                        <a:ext cx="374015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290286" y="3610428"/>
            <a:ext cx="2438400" cy="338554"/>
          </a:xfrm>
          <a:prstGeom prst="rect">
            <a:avLst/>
          </a:prstGeom>
          <a:noFill/>
        </p:spPr>
        <p:txBody>
          <a:bodyPr wrap="square" rtlCol="0">
            <a:spAutoFit/>
          </a:bodyPr>
          <a:lstStyle/>
          <a:p>
            <a:r>
              <a:rPr lang="en-US" sz="1600" dirty="0">
                <a:solidFill>
                  <a:srgbClr val="002060"/>
                </a:solidFill>
              </a:rPr>
              <a:t>Let us assume  n=20, then </a:t>
            </a:r>
          </a:p>
        </p:txBody>
      </p:sp>
      <p:graphicFrame>
        <p:nvGraphicFramePr>
          <p:cNvPr id="12" name="Object 15"/>
          <p:cNvGraphicFramePr>
            <a:graphicFrameLocks noChangeAspect="1"/>
          </p:cNvGraphicFramePr>
          <p:nvPr/>
        </p:nvGraphicFramePr>
        <p:xfrm>
          <a:off x="1295400" y="3962400"/>
          <a:ext cx="1127125" cy="300038"/>
        </p:xfrm>
        <a:graphic>
          <a:graphicData uri="http://schemas.openxmlformats.org/presentationml/2006/ole">
            <mc:AlternateContent xmlns:mc="http://schemas.openxmlformats.org/markup-compatibility/2006">
              <mc:Choice xmlns:v="urn:schemas-microsoft-com:vml" Requires="v">
                <p:oleObj name="Equation" r:id="rId8" imgW="761760" imgH="203040" progId="Equation.3">
                  <p:embed/>
                </p:oleObj>
              </mc:Choice>
              <mc:Fallback>
                <p:oleObj name="Equation" r:id="rId8" imgW="761760" imgH="203040"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962400"/>
                        <a:ext cx="1127125" cy="300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6"/>
          <p:cNvGraphicFramePr>
            <a:graphicFrameLocks noChangeAspect="1"/>
          </p:cNvGraphicFramePr>
          <p:nvPr/>
        </p:nvGraphicFramePr>
        <p:xfrm>
          <a:off x="2497137" y="3962400"/>
          <a:ext cx="1069975" cy="300038"/>
        </p:xfrm>
        <a:graphic>
          <a:graphicData uri="http://schemas.openxmlformats.org/presentationml/2006/ole">
            <mc:AlternateContent xmlns:mc="http://schemas.openxmlformats.org/markup-compatibility/2006">
              <mc:Choice xmlns:v="urn:schemas-microsoft-com:vml" Requires="v">
                <p:oleObj name="Equation" r:id="rId10" imgW="723600" imgH="203040" progId="Equation.3">
                  <p:embed/>
                </p:oleObj>
              </mc:Choice>
              <mc:Fallback>
                <p:oleObj name="Equation" r:id="rId10" imgW="723600" imgH="203040" progId="Equation.3">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97137" y="3962400"/>
                        <a:ext cx="1069975" cy="300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304800" y="5102876"/>
            <a:ext cx="3810000" cy="338554"/>
          </a:xfrm>
          <a:prstGeom prst="rect">
            <a:avLst/>
          </a:prstGeom>
          <a:noFill/>
        </p:spPr>
        <p:txBody>
          <a:bodyPr wrap="square" rtlCol="0">
            <a:spAutoFit/>
          </a:bodyPr>
          <a:lstStyle/>
          <a:p>
            <a:r>
              <a:rPr lang="en-US" sz="1600" dirty="0">
                <a:solidFill>
                  <a:srgbClr val="002060"/>
                </a:solidFill>
              </a:rPr>
              <a:t>Now assume n=24, as an estimate then </a:t>
            </a:r>
          </a:p>
        </p:txBody>
      </p:sp>
      <p:graphicFrame>
        <p:nvGraphicFramePr>
          <p:cNvPr id="15" name="Object 15"/>
          <p:cNvGraphicFramePr>
            <a:graphicFrameLocks noChangeAspect="1"/>
          </p:cNvGraphicFramePr>
          <p:nvPr/>
        </p:nvGraphicFramePr>
        <p:xfrm>
          <a:off x="838200" y="5431118"/>
          <a:ext cx="1219200" cy="334682"/>
        </p:xfrm>
        <a:graphic>
          <a:graphicData uri="http://schemas.openxmlformats.org/presentationml/2006/ole">
            <mc:AlternateContent xmlns:mc="http://schemas.openxmlformats.org/markup-compatibility/2006">
              <mc:Choice xmlns:v="urn:schemas-microsoft-com:vml" Requires="v">
                <p:oleObj name="Equation" r:id="rId12" imgW="736560" imgH="203040" progId="Equation.3">
                  <p:embed/>
                </p:oleObj>
              </mc:Choice>
              <mc:Fallback>
                <p:oleObj name="Equation" r:id="rId12" imgW="736560" imgH="203040" progId="Equation.3">
                  <p:embed/>
                  <p:pic>
                    <p:nvPicPr>
                      <p:cNvPr id="0"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 y="5431118"/>
                        <a:ext cx="1219200" cy="3346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16"/>
          <p:cNvGraphicFramePr>
            <a:graphicFrameLocks noChangeAspect="1"/>
          </p:cNvGraphicFramePr>
          <p:nvPr/>
        </p:nvGraphicFramePr>
        <p:xfrm>
          <a:off x="2601913" y="5428460"/>
          <a:ext cx="1208087" cy="338928"/>
        </p:xfrm>
        <a:graphic>
          <a:graphicData uri="http://schemas.openxmlformats.org/presentationml/2006/ole">
            <mc:AlternateContent xmlns:mc="http://schemas.openxmlformats.org/markup-compatibility/2006">
              <mc:Choice xmlns:v="urn:schemas-microsoft-com:vml" Requires="v">
                <p:oleObj name="Equation" r:id="rId14" imgW="723600" imgH="203040" progId="Equation.3">
                  <p:embed/>
                </p:oleObj>
              </mc:Choice>
              <mc:Fallback>
                <p:oleObj name="Equation" r:id="rId14" imgW="723600" imgH="203040" progId="Equation.3">
                  <p:embed/>
                  <p:pic>
                    <p:nvPicPr>
                      <p:cNvPr id="0" name="Picture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01913" y="5428460"/>
                        <a:ext cx="1208087" cy="3389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9"/>
          <p:cNvGraphicFramePr>
            <a:graphicFrameLocks noChangeAspect="1"/>
          </p:cNvGraphicFramePr>
          <p:nvPr/>
        </p:nvGraphicFramePr>
        <p:xfrm>
          <a:off x="838200" y="5867400"/>
          <a:ext cx="2033588" cy="471488"/>
        </p:xfrm>
        <a:graphic>
          <a:graphicData uri="http://schemas.openxmlformats.org/presentationml/2006/ole">
            <mc:AlternateContent xmlns:mc="http://schemas.openxmlformats.org/markup-compatibility/2006">
              <mc:Choice xmlns:v="urn:schemas-microsoft-com:vml" Requires="v">
                <p:oleObj name="Equation" r:id="rId16" imgW="1638000" imgH="380880" progId="Equation.3">
                  <p:embed/>
                </p:oleObj>
              </mc:Choice>
              <mc:Fallback>
                <p:oleObj name="Equation" r:id="rId16" imgW="1638000" imgH="380880" progId="Equation.3">
                  <p:embed/>
                  <p:pic>
                    <p:nvPicPr>
                      <p:cNvPr id="0" name="Picture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8200" y="5867400"/>
                        <a:ext cx="2033588" cy="471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1905000" y="6248400"/>
            <a:ext cx="4724400" cy="584775"/>
          </a:xfrm>
          <a:prstGeom prst="rect">
            <a:avLst/>
          </a:prstGeom>
          <a:noFill/>
        </p:spPr>
        <p:txBody>
          <a:bodyPr wrap="square" rtlCol="0">
            <a:spAutoFit/>
          </a:bodyPr>
          <a:lstStyle/>
          <a:p>
            <a:pPr algn="ctr"/>
            <a:r>
              <a:rPr lang="en-US" sz="1600" b="1" dirty="0">
                <a:solidFill>
                  <a:srgbClr val="002060"/>
                </a:solidFill>
              </a:rPr>
              <a:t>Thus, sample of size </a:t>
            </a:r>
            <a:r>
              <a:rPr lang="en-US" sz="1600" b="1" dirty="0">
                <a:solidFill>
                  <a:srgbClr val="C00000"/>
                </a:solidFill>
              </a:rPr>
              <a:t>24</a:t>
            </a:r>
            <a:r>
              <a:rPr lang="en-US" sz="1600" b="1" dirty="0">
                <a:solidFill>
                  <a:srgbClr val="002060"/>
                </a:solidFill>
              </a:rPr>
              <a:t> is required to detect the </a:t>
            </a:r>
          </a:p>
          <a:p>
            <a:pPr algn="ctr"/>
            <a:r>
              <a:rPr lang="en-US" sz="1600" b="1" dirty="0">
                <a:solidFill>
                  <a:srgbClr val="002060"/>
                </a:solidFill>
              </a:rPr>
              <a:t>difference of 5 units in BP with 90% power</a:t>
            </a:r>
          </a:p>
        </p:txBody>
      </p:sp>
      <p:sp>
        <p:nvSpPr>
          <p:cNvPr id="19" name="TextBox 18"/>
          <p:cNvSpPr txBox="1"/>
          <p:nvPr/>
        </p:nvSpPr>
        <p:spPr>
          <a:xfrm>
            <a:off x="2072390" y="5410200"/>
            <a:ext cx="533400" cy="338554"/>
          </a:xfrm>
          <a:prstGeom prst="rect">
            <a:avLst/>
          </a:prstGeom>
          <a:noFill/>
        </p:spPr>
        <p:txBody>
          <a:bodyPr wrap="square" rtlCol="0">
            <a:spAutoFit/>
          </a:bodyPr>
          <a:lstStyle/>
          <a:p>
            <a:r>
              <a:rPr lang="en-US" sz="1600" dirty="0">
                <a:solidFill>
                  <a:srgbClr val="002060"/>
                </a:solidFill>
              </a:rPr>
              <a:t>and</a:t>
            </a:r>
          </a:p>
        </p:txBody>
      </p:sp>
      <p:sp>
        <p:nvSpPr>
          <p:cNvPr id="20" name="Slide Number Placeholder 19"/>
          <p:cNvSpPr>
            <a:spLocks noGrp="1"/>
          </p:cNvSpPr>
          <p:nvPr>
            <p:ph type="sldNum" sz="quarter" idx="12"/>
          </p:nvPr>
        </p:nvSpPr>
        <p:spPr/>
        <p:txBody>
          <a:bodyPr/>
          <a:lstStyle/>
          <a:p>
            <a:fld id="{9FC7E73B-E7C9-44C2-91FD-1BF83928ABA2}"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252728"/>
          </a:xfrm>
        </p:spPr>
        <p:txBody>
          <a:bodyPr>
            <a:normAutofit/>
          </a:bodyPr>
          <a:lstStyle/>
          <a:p>
            <a:pPr lvl="0" algn="ctr"/>
            <a:r>
              <a:rPr lang="en-US" sz="3200" dirty="0"/>
              <a:t>Determination of Sample Size in Two Sample Tests</a:t>
            </a:r>
          </a:p>
        </p:txBody>
      </p:sp>
      <p:sp>
        <p:nvSpPr>
          <p:cNvPr id="3" name="TextBox 2"/>
          <p:cNvSpPr txBox="1"/>
          <p:nvPr/>
        </p:nvSpPr>
        <p:spPr>
          <a:xfrm>
            <a:off x="6477000" y="914400"/>
            <a:ext cx="2286000" cy="400110"/>
          </a:xfrm>
          <a:prstGeom prst="rect">
            <a:avLst/>
          </a:prstGeom>
          <a:noFill/>
        </p:spPr>
        <p:txBody>
          <a:bodyPr wrap="square" rtlCol="0">
            <a:spAutoFit/>
          </a:bodyPr>
          <a:lstStyle/>
          <a:p>
            <a:r>
              <a:rPr lang="en-US" sz="2000" b="1" dirty="0">
                <a:solidFill>
                  <a:srgbClr val="FFC000"/>
                </a:solidFill>
              </a:rPr>
              <a:t>-A Solved Example</a:t>
            </a:r>
          </a:p>
        </p:txBody>
      </p:sp>
      <p:sp>
        <p:nvSpPr>
          <p:cNvPr id="4" name="TextBox 3"/>
          <p:cNvSpPr txBox="1"/>
          <p:nvPr/>
        </p:nvSpPr>
        <p:spPr>
          <a:xfrm>
            <a:off x="471714" y="1600200"/>
            <a:ext cx="8305800" cy="861774"/>
          </a:xfrm>
          <a:prstGeom prst="rect">
            <a:avLst/>
          </a:prstGeom>
          <a:noFill/>
        </p:spPr>
        <p:txBody>
          <a:bodyPr wrap="square" rtlCol="0">
            <a:spAutoFit/>
          </a:bodyPr>
          <a:lstStyle/>
          <a:p>
            <a:r>
              <a:rPr lang="en-US" b="1" dirty="0">
                <a:solidFill>
                  <a:srgbClr val="002060"/>
                </a:solidFill>
              </a:rPr>
              <a:t>Objective</a:t>
            </a:r>
            <a:r>
              <a:rPr lang="en-US" dirty="0">
                <a:solidFill>
                  <a:srgbClr val="002060"/>
                </a:solidFill>
              </a:rPr>
              <a:t>:  What should be the sample size to</a:t>
            </a:r>
            <a:r>
              <a:rPr lang="en-US" sz="1600" dirty="0">
                <a:solidFill>
                  <a:srgbClr val="002060"/>
                </a:solidFill>
              </a:rPr>
              <a:t>  detect 800 counts difference between the effectiveness of two drugs on increasing WBC counts with power  0.9 at 5% level.  Given that the standard deviation of the WBC  in the similar studies is  1800. </a:t>
            </a:r>
          </a:p>
        </p:txBody>
      </p:sp>
      <p:graphicFrame>
        <p:nvGraphicFramePr>
          <p:cNvPr id="5" name="Object 2"/>
          <p:cNvGraphicFramePr>
            <a:graphicFrameLocks noChangeAspect="1"/>
          </p:cNvGraphicFramePr>
          <p:nvPr/>
        </p:nvGraphicFramePr>
        <p:xfrm>
          <a:off x="7010400" y="2514600"/>
          <a:ext cx="934133" cy="533400"/>
        </p:xfrm>
        <a:graphic>
          <a:graphicData uri="http://schemas.openxmlformats.org/presentationml/2006/ole">
            <mc:AlternateContent xmlns:mc="http://schemas.openxmlformats.org/markup-compatibility/2006">
              <mc:Choice xmlns:v="urn:schemas-microsoft-com:vml" Requires="v">
                <p:oleObj name="Equation" r:id="rId2" imgW="799920" imgH="457200" progId="Equation.3">
                  <p:embed/>
                </p:oleObj>
              </mc:Choice>
              <mc:Fallback>
                <p:oleObj name="Equation" r:id="rId2" imgW="799920" imgH="457200" progId="Equation.3">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514600"/>
                        <a:ext cx="934133"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28172" y="914400"/>
            <a:ext cx="2286000" cy="400110"/>
          </a:xfrm>
          <a:prstGeom prst="rect">
            <a:avLst/>
          </a:prstGeom>
          <a:noFill/>
        </p:spPr>
        <p:txBody>
          <a:bodyPr wrap="square" rtlCol="0">
            <a:spAutoFit/>
          </a:bodyPr>
          <a:lstStyle/>
          <a:p>
            <a:r>
              <a:rPr lang="en-US" sz="2000" b="1" dirty="0">
                <a:solidFill>
                  <a:srgbClr val="FFC000"/>
                </a:solidFill>
              </a:rPr>
              <a:t>Two Tailed Test</a:t>
            </a:r>
          </a:p>
        </p:txBody>
      </p:sp>
      <p:sp>
        <p:nvSpPr>
          <p:cNvPr id="7" name="TextBox 6"/>
          <p:cNvSpPr txBox="1"/>
          <p:nvPr/>
        </p:nvSpPr>
        <p:spPr>
          <a:xfrm>
            <a:off x="457200" y="2573309"/>
            <a:ext cx="4343400" cy="307777"/>
          </a:xfrm>
          <a:prstGeom prst="rect">
            <a:avLst/>
          </a:prstGeom>
          <a:noFill/>
        </p:spPr>
        <p:txBody>
          <a:bodyPr wrap="square" rtlCol="0">
            <a:spAutoFit/>
          </a:bodyPr>
          <a:lstStyle/>
          <a:p>
            <a:r>
              <a:rPr lang="en-US" sz="1400" dirty="0">
                <a:solidFill>
                  <a:srgbClr val="002060"/>
                </a:solidFill>
              </a:rPr>
              <a:t>Given   d= 800, </a:t>
            </a:r>
            <a:r>
              <a:rPr lang="el-GR" sz="1400" dirty="0">
                <a:solidFill>
                  <a:srgbClr val="002060"/>
                </a:solidFill>
              </a:rPr>
              <a:t>σ</a:t>
            </a:r>
            <a:r>
              <a:rPr lang="en-US" sz="1400" dirty="0">
                <a:solidFill>
                  <a:srgbClr val="002060"/>
                </a:solidFill>
              </a:rPr>
              <a:t> = 1800,  </a:t>
            </a:r>
            <a:r>
              <a:rPr lang="el-GR" sz="1400" dirty="0">
                <a:solidFill>
                  <a:srgbClr val="002060"/>
                </a:solidFill>
              </a:rPr>
              <a:t>α</a:t>
            </a:r>
            <a:r>
              <a:rPr lang="en-US" sz="1400" dirty="0">
                <a:solidFill>
                  <a:srgbClr val="002060"/>
                </a:solidFill>
              </a:rPr>
              <a:t>=.05, Power =0.9</a:t>
            </a:r>
          </a:p>
        </p:txBody>
      </p:sp>
      <p:sp>
        <p:nvSpPr>
          <p:cNvPr id="8" name="TextBox 7"/>
          <p:cNvSpPr txBox="1"/>
          <p:nvPr/>
        </p:nvSpPr>
        <p:spPr>
          <a:xfrm>
            <a:off x="457200" y="2892623"/>
            <a:ext cx="1752600" cy="307777"/>
          </a:xfrm>
          <a:prstGeom prst="rect">
            <a:avLst/>
          </a:prstGeom>
          <a:noFill/>
        </p:spPr>
        <p:txBody>
          <a:bodyPr wrap="square" rtlCol="0">
            <a:spAutoFit/>
          </a:bodyPr>
          <a:lstStyle/>
          <a:p>
            <a:r>
              <a:rPr lang="en-US" sz="1400" dirty="0">
                <a:solidFill>
                  <a:srgbClr val="002060"/>
                </a:solidFill>
              </a:rPr>
              <a:t>We need to find n = ?</a:t>
            </a:r>
          </a:p>
        </p:txBody>
      </p:sp>
      <p:graphicFrame>
        <p:nvGraphicFramePr>
          <p:cNvPr id="9" name="Object 3"/>
          <p:cNvGraphicFramePr>
            <a:graphicFrameLocks noChangeAspect="1"/>
          </p:cNvGraphicFramePr>
          <p:nvPr/>
        </p:nvGraphicFramePr>
        <p:xfrm>
          <a:off x="3532189" y="3330456"/>
          <a:ext cx="1649411" cy="527812"/>
        </p:xfrm>
        <a:graphic>
          <a:graphicData uri="http://schemas.openxmlformats.org/presentationml/2006/ole">
            <mc:AlternateContent xmlns:mc="http://schemas.openxmlformats.org/markup-compatibility/2006">
              <mc:Choice xmlns:v="urn:schemas-microsoft-com:vml" Requires="v">
                <p:oleObj name="Equation" r:id="rId4" imgW="1307880" imgH="419040" progId="Equation.3">
                  <p:embed/>
                </p:oleObj>
              </mc:Choice>
              <mc:Fallback>
                <p:oleObj name="Equation" r:id="rId4" imgW="1307880" imgH="41904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2189" y="3330456"/>
                        <a:ext cx="1649411" cy="527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4"/>
          <p:cNvGraphicFramePr>
            <a:graphicFrameLocks noChangeAspect="1"/>
          </p:cNvGraphicFramePr>
          <p:nvPr/>
        </p:nvGraphicFramePr>
        <p:xfrm>
          <a:off x="3635375" y="3933825"/>
          <a:ext cx="1716088" cy="469900"/>
        </p:xfrm>
        <a:graphic>
          <a:graphicData uri="http://schemas.openxmlformats.org/presentationml/2006/ole">
            <mc:AlternateContent xmlns:mc="http://schemas.openxmlformats.org/markup-compatibility/2006">
              <mc:Choice xmlns:v="urn:schemas-microsoft-com:vml" Requires="v">
                <p:oleObj name="Equation" r:id="rId6" imgW="1346040" imgH="368280" progId="Equation.3">
                  <p:embed/>
                </p:oleObj>
              </mc:Choice>
              <mc:Fallback>
                <p:oleObj name="Equation" r:id="rId6" imgW="1346040" imgH="36828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5375" y="3933825"/>
                        <a:ext cx="1716088"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3581400" y="4510314"/>
            <a:ext cx="1295400" cy="338554"/>
          </a:xfrm>
          <a:prstGeom prst="rect">
            <a:avLst/>
          </a:prstGeom>
          <a:noFill/>
        </p:spPr>
        <p:txBody>
          <a:bodyPr wrap="square" rtlCol="0">
            <a:spAutoFit/>
          </a:bodyPr>
          <a:lstStyle/>
          <a:p>
            <a:r>
              <a:rPr lang="en-US" sz="1600" dirty="0">
                <a:solidFill>
                  <a:srgbClr val="002060"/>
                </a:solidFill>
              </a:rPr>
              <a:t>= 106.2882</a:t>
            </a:r>
          </a:p>
        </p:txBody>
      </p:sp>
      <p:sp>
        <p:nvSpPr>
          <p:cNvPr id="12" name="TextBox 11"/>
          <p:cNvSpPr txBox="1"/>
          <p:nvPr/>
        </p:nvSpPr>
        <p:spPr>
          <a:xfrm>
            <a:off x="6248400" y="3934468"/>
            <a:ext cx="1219200" cy="369332"/>
          </a:xfrm>
          <a:prstGeom prst="rect">
            <a:avLst/>
          </a:prstGeom>
          <a:noFill/>
        </p:spPr>
        <p:txBody>
          <a:bodyPr wrap="square" rtlCol="0">
            <a:spAutoFit/>
          </a:bodyPr>
          <a:lstStyle/>
          <a:p>
            <a:r>
              <a:rPr lang="el-GR" dirty="0">
                <a:solidFill>
                  <a:srgbClr val="002060"/>
                </a:solidFill>
              </a:rPr>
              <a:t>β</a:t>
            </a:r>
            <a:r>
              <a:rPr lang="en-US" dirty="0">
                <a:solidFill>
                  <a:srgbClr val="002060"/>
                </a:solidFill>
              </a:rPr>
              <a:t>=1 - .9 =.1</a:t>
            </a:r>
          </a:p>
        </p:txBody>
      </p:sp>
      <p:graphicFrame>
        <p:nvGraphicFramePr>
          <p:cNvPr id="13" name="Object 12"/>
          <p:cNvGraphicFramePr>
            <a:graphicFrameLocks noChangeAspect="1"/>
          </p:cNvGraphicFramePr>
          <p:nvPr/>
        </p:nvGraphicFramePr>
        <p:xfrm>
          <a:off x="6324600" y="4315468"/>
          <a:ext cx="1181100" cy="228600"/>
        </p:xfrm>
        <a:graphic>
          <a:graphicData uri="http://schemas.openxmlformats.org/presentationml/2006/ole">
            <mc:AlternateContent xmlns:mc="http://schemas.openxmlformats.org/markup-compatibility/2006">
              <mc:Choice xmlns:v="urn:schemas-microsoft-com:vml" Requires="v">
                <p:oleObj name="Equation" r:id="rId8" imgW="1180800" imgH="228600" progId="Equation.3">
                  <p:embed/>
                </p:oleObj>
              </mc:Choice>
              <mc:Fallback>
                <p:oleObj name="Equation" r:id="rId8" imgW="1180800" imgH="228600"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4315468"/>
                        <a:ext cx="1181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6"/>
          <p:cNvGraphicFramePr>
            <a:graphicFrameLocks noChangeAspect="1"/>
          </p:cNvGraphicFramePr>
          <p:nvPr/>
        </p:nvGraphicFramePr>
        <p:xfrm>
          <a:off x="6324599" y="4620268"/>
          <a:ext cx="999125" cy="256532"/>
        </p:xfrm>
        <a:graphic>
          <a:graphicData uri="http://schemas.openxmlformats.org/presentationml/2006/ole">
            <mc:AlternateContent xmlns:mc="http://schemas.openxmlformats.org/markup-compatibility/2006">
              <mc:Choice xmlns:v="urn:schemas-microsoft-com:vml" Requires="v">
                <p:oleObj name="Equation" r:id="rId10" imgW="939600" imgH="241200" progId="Equation.3">
                  <p:embed/>
                </p:oleObj>
              </mc:Choice>
              <mc:Fallback>
                <p:oleObj name="Equation" r:id="rId10" imgW="939600" imgH="241200" progId="Equation.3">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599" y="4620268"/>
                        <a:ext cx="999125" cy="2565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Left Brace 14"/>
          <p:cNvSpPr/>
          <p:nvPr/>
        </p:nvSpPr>
        <p:spPr>
          <a:xfrm>
            <a:off x="6172200" y="4010668"/>
            <a:ext cx="76200" cy="838200"/>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16" name="TextBox 15"/>
          <p:cNvSpPr txBox="1"/>
          <p:nvPr/>
        </p:nvSpPr>
        <p:spPr>
          <a:xfrm>
            <a:off x="547914" y="4876800"/>
            <a:ext cx="4114800" cy="338554"/>
          </a:xfrm>
          <a:prstGeom prst="rect">
            <a:avLst/>
          </a:prstGeom>
          <a:noFill/>
        </p:spPr>
        <p:txBody>
          <a:bodyPr wrap="square" rtlCol="0">
            <a:spAutoFit/>
          </a:bodyPr>
          <a:lstStyle/>
          <a:p>
            <a:r>
              <a:rPr lang="en-US" sz="1600" b="1" dirty="0">
                <a:solidFill>
                  <a:srgbClr val="002060"/>
                </a:solidFill>
              </a:rPr>
              <a:t>Conclusion</a:t>
            </a:r>
            <a:r>
              <a:rPr lang="en-US" sz="1600" dirty="0">
                <a:solidFill>
                  <a:srgbClr val="002060"/>
                </a:solidFill>
              </a:rPr>
              <a:t>: Each sample should have 107 data</a:t>
            </a:r>
          </a:p>
        </p:txBody>
      </p:sp>
      <p:sp>
        <p:nvSpPr>
          <p:cNvPr id="17" name="TextBox 16"/>
          <p:cNvSpPr txBox="1"/>
          <p:nvPr/>
        </p:nvSpPr>
        <p:spPr>
          <a:xfrm>
            <a:off x="533400" y="5257800"/>
            <a:ext cx="4495800" cy="369332"/>
          </a:xfrm>
          <a:prstGeom prst="rect">
            <a:avLst/>
          </a:prstGeom>
          <a:noFill/>
        </p:spPr>
        <p:txBody>
          <a:bodyPr wrap="square" rtlCol="0">
            <a:spAutoFit/>
          </a:bodyPr>
          <a:lstStyle/>
          <a:p>
            <a:r>
              <a:rPr lang="en-US" dirty="0">
                <a:solidFill>
                  <a:srgbClr val="002060"/>
                </a:solidFill>
              </a:rPr>
              <a:t>If available sample in one group is , n</a:t>
            </a:r>
            <a:r>
              <a:rPr lang="en-US" baseline="-25000" dirty="0">
                <a:solidFill>
                  <a:srgbClr val="002060"/>
                </a:solidFill>
              </a:rPr>
              <a:t>1</a:t>
            </a:r>
            <a:r>
              <a:rPr lang="en-US" dirty="0">
                <a:solidFill>
                  <a:srgbClr val="002060"/>
                </a:solidFill>
              </a:rPr>
              <a:t>=100</a:t>
            </a:r>
          </a:p>
        </p:txBody>
      </p:sp>
      <p:sp>
        <p:nvSpPr>
          <p:cNvPr id="18" name="TextBox 17"/>
          <p:cNvSpPr txBox="1"/>
          <p:nvPr/>
        </p:nvSpPr>
        <p:spPr>
          <a:xfrm>
            <a:off x="533400" y="5731264"/>
            <a:ext cx="1066800" cy="338554"/>
          </a:xfrm>
          <a:prstGeom prst="rect">
            <a:avLst/>
          </a:prstGeom>
          <a:noFill/>
        </p:spPr>
        <p:txBody>
          <a:bodyPr wrap="square" rtlCol="0">
            <a:spAutoFit/>
          </a:bodyPr>
          <a:lstStyle/>
          <a:p>
            <a:r>
              <a:rPr lang="en-US" sz="1600" dirty="0">
                <a:solidFill>
                  <a:srgbClr val="002060"/>
                </a:solidFill>
              </a:rPr>
              <a:t>Then  </a:t>
            </a:r>
          </a:p>
        </p:txBody>
      </p:sp>
      <p:graphicFrame>
        <p:nvGraphicFramePr>
          <p:cNvPr id="19" name="Object 4"/>
          <p:cNvGraphicFramePr>
            <a:graphicFrameLocks noChangeAspect="1"/>
          </p:cNvGraphicFramePr>
          <p:nvPr/>
        </p:nvGraphicFramePr>
        <p:xfrm>
          <a:off x="3502025" y="5730875"/>
          <a:ext cx="2267438" cy="441325"/>
        </p:xfrm>
        <a:graphic>
          <a:graphicData uri="http://schemas.openxmlformats.org/presentationml/2006/ole">
            <mc:AlternateContent xmlns:mc="http://schemas.openxmlformats.org/markup-compatibility/2006">
              <mc:Choice xmlns:v="urn:schemas-microsoft-com:vml" Requires="v">
                <p:oleObj name="Equation" r:id="rId12" imgW="1955520" imgH="380880" progId="Equation.3">
                  <p:embed/>
                </p:oleObj>
              </mc:Choice>
              <mc:Fallback>
                <p:oleObj name="Equation" r:id="rId12" imgW="1955520" imgH="380880" progId="Equation.3">
                  <p:embed/>
                  <p:pic>
                    <p:nvPicPr>
                      <p:cNvPr id="0"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2025" y="5730875"/>
                        <a:ext cx="2267438"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Box 19"/>
          <p:cNvSpPr txBox="1"/>
          <p:nvPr/>
        </p:nvSpPr>
        <p:spPr>
          <a:xfrm>
            <a:off x="1524000" y="6367046"/>
            <a:ext cx="6629400" cy="338554"/>
          </a:xfrm>
          <a:prstGeom prst="rect">
            <a:avLst/>
          </a:prstGeom>
          <a:noFill/>
        </p:spPr>
        <p:txBody>
          <a:bodyPr wrap="square" rtlCol="0">
            <a:spAutoFit/>
          </a:bodyPr>
          <a:lstStyle/>
          <a:p>
            <a:r>
              <a:rPr lang="en-US" sz="1600" b="1" dirty="0">
                <a:solidFill>
                  <a:srgbClr val="002060"/>
                </a:solidFill>
              </a:rPr>
              <a:t>Thus if n</a:t>
            </a:r>
            <a:r>
              <a:rPr lang="en-US" sz="1600" b="1" baseline="-25000" dirty="0">
                <a:solidFill>
                  <a:srgbClr val="002060"/>
                </a:solidFill>
              </a:rPr>
              <a:t>1</a:t>
            </a:r>
            <a:r>
              <a:rPr lang="en-US" sz="1600" b="1" dirty="0">
                <a:solidFill>
                  <a:srgbClr val="002060"/>
                </a:solidFill>
              </a:rPr>
              <a:t>=100 then n</a:t>
            </a:r>
            <a:r>
              <a:rPr lang="en-US" sz="1600" b="1" baseline="-25000" dirty="0">
                <a:solidFill>
                  <a:srgbClr val="002060"/>
                </a:solidFill>
              </a:rPr>
              <a:t>2</a:t>
            </a:r>
            <a:r>
              <a:rPr lang="en-US" sz="1600" b="1" dirty="0">
                <a:solidFill>
                  <a:srgbClr val="002060"/>
                </a:solidFill>
              </a:rPr>
              <a:t> should be 115 to retain the same power in the study</a:t>
            </a:r>
          </a:p>
        </p:txBody>
      </p:sp>
      <p:sp>
        <p:nvSpPr>
          <p:cNvPr id="21" name="Slide Number Placeholder 20"/>
          <p:cNvSpPr>
            <a:spLocks noGrp="1"/>
          </p:cNvSpPr>
          <p:nvPr>
            <p:ph type="sldNum" sz="quarter" idx="12"/>
          </p:nvPr>
        </p:nvSpPr>
        <p:spPr/>
        <p:txBody>
          <a:bodyPr/>
          <a:lstStyle/>
          <a:p>
            <a:fld id="{9FC7E73B-E7C9-44C2-91FD-1BF83928ABA2}"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C7E73B-E7C9-44C2-91FD-1BF83928ABA2}" type="slidenum">
              <a:rPr lang="en-US" smtClean="0"/>
              <a:pPr/>
              <a:t>29</a:t>
            </a:fld>
            <a:endParaRPr lang="en-US"/>
          </a:p>
        </p:txBody>
      </p:sp>
      <p:sp>
        <p:nvSpPr>
          <p:cNvPr id="3" name="TextBox 2"/>
          <p:cNvSpPr txBox="1"/>
          <p:nvPr/>
        </p:nvSpPr>
        <p:spPr>
          <a:xfrm>
            <a:off x="1219200" y="3126938"/>
            <a:ext cx="6858000" cy="1415772"/>
          </a:xfrm>
          <a:prstGeom prst="rect">
            <a:avLst/>
          </a:prstGeom>
          <a:noFill/>
        </p:spPr>
        <p:txBody>
          <a:bodyPr wrap="square" rtlCol="0">
            <a:spAutoFit/>
          </a:bodyPr>
          <a:lstStyle/>
          <a:p>
            <a:pPr algn="ctr"/>
            <a:r>
              <a:rPr lang="en-US" sz="2400" b="1" dirty="0">
                <a:solidFill>
                  <a:srgbClr val="002060"/>
                </a:solidFill>
              </a:rPr>
              <a:t>To investigate some kinds of relationship between </a:t>
            </a:r>
          </a:p>
          <a:p>
            <a:pPr algn="ctr"/>
            <a:r>
              <a:rPr lang="en-US" sz="2400" b="1" dirty="0">
                <a:solidFill>
                  <a:srgbClr val="002060"/>
                </a:solidFill>
              </a:rPr>
              <a:t>independent and dependent variables.</a:t>
            </a:r>
          </a:p>
          <a:p>
            <a:pPr algn="ctr"/>
            <a:r>
              <a:rPr lang="en-US" sz="2000" dirty="0"/>
              <a:t> </a:t>
            </a:r>
          </a:p>
          <a:p>
            <a:pPr algn="ctr"/>
            <a:endParaRPr lang="en-US" dirty="0"/>
          </a:p>
        </p:txBody>
      </p:sp>
      <p:sp>
        <p:nvSpPr>
          <p:cNvPr id="4" name="Title 1"/>
          <p:cNvSpPr>
            <a:spLocks noGrp="1"/>
          </p:cNvSpPr>
          <p:nvPr>
            <p:ph type="title"/>
          </p:nvPr>
        </p:nvSpPr>
        <p:spPr>
          <a:xfrm>
            <a:off x="457200" y="0"/>
            <a:ext cx="8229600" cy="1143000"/>
          </a:xfrm>
        </p:spPr>
        <p:txBody>
          <a:bodyPr>
            <a:normAutofit fontScale="90000"/>
          </a:bodyPr>
          <a:lstStyle/>
          <a:p>
            <a:r>
              <a:rPr lang="en-US" sz="4800" dirty="0"/>
              <a:t>Purpose of Empirical Research?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C7E73B-E7C9-44C2-91FD-1BF83928ABA2}" type="slidenum">
              <a:rPr lang="en-US" smtClean="0"/>
              <a:pPr/>
              <a:t>30</a:t>
            </a:fld>
            <a:endParaRPr lang="en-US" dirty="0"/>
          </a:p>
        </p:txBody>
      </p:sp>
      <p:sp>
        <p:nvSpPr>
          <p:cNvPr id="3" name="TextBox 2"/>
          <p:cNvSpPr txBox="1"/>
          <p:nvPr/>
        </p:nvSpPr>
        <p:spPr>
          <a:xfrm>
            <a:off x="1524000" y="2819400"/>
            <a:ext cx="6172200" cy="984885"/>
          </a:xfrm>
          <a:prstGeom prst="rect">
            <a:avLst/>
          </a:prstGeom>
          <a:noFill/>
        </p:spPr>
        <p:txBody>
          <a:bodyPr wrap="square" rtlCol="0">
            <a:spAutoFit/>
          </a:bodyPr>
          <a:lstStyle/>
          <a:p>
            <a:pPr marL="347663" lvl="0" indent="-347663">
              <a:buFont typeface="Wingdings" pitchFamily="2" charset="2"/>
              <a:buChar char="Ø"/>
            </a:pPr>
            <a:r>
              <a:rPr lang="en-US" sz="2000" dirty="0">
                <a:solidFill>
                  <a:srgbClr val="002060"/>
                </a:solidFill>
              </a:rPr>
              <a:t>Lacks cause and effect relationships</a:t>
            </a:r>
          </a:p>
          <a:p>
            <a:pPr marL="347663" lvl="0" indent="-347663">
              <a:buFont typeface="Wingdings" pitchFamily="2" charset="2"/>
              <a:buChar char="Ø"/>
            </a:pPr>
            <a:r>
              <a:rPr lang="en-US" sz="2000" dirty="0">
                <a:solidFill>
                  <a:srgbClr val="002060"/>
                </a:solidFill>
              </a:rPr>
              <a:t>Less internal validity </a:t>
            </a:r>
          </a:p>
          <a:p>
            <a:pPr algn="ctr"/>
            <a:endParaRPr lang="en-US" dirty="0">
              <a:solidFill>
                <a:srgbClr val="002060"/>
              </a:solidFill>
            </a:endParaRPr>
          </a:p>
        </p:txBody>
      </p:sp>
      <p:sp>
        <p:nvSpPr>
          <p:cNvPr id="4" name="Title 1"/>
          <p:cNvSpPr>
            <a:spLocks noGrp="1"/>
          </p:cNvSpPr>
          <p:nvPr>
            <p:ph type="title"/>
          </p:nvPr>
        </p:nvSpPr>
        <p:spPr>
          <a:xfrm>
            <a:off x="457200" y="0"/>
            <a:ext cx="8229600" cy="1143000"/>
          </a:xfrm>
        </p:spPr>
        <p:txBody>
          <a:bodyPr>
            <a:normAutofit/>
          </a:bodyPr>
          <a:lstStyle/>
          <a:p>
            <a:r>
              <a:rPr lang="en-US" sz="4400" dirty="0"/>
              <a:t>Types of Empirical Research</a:t>
            </a:r>
          </a:p>
        </p:txBody>
      </p:sp>
      <p:sp>
        <p:nvSpPr>
          <p:cNvPr id="5" name="TextBox 4"/>
          <p:cNvSpPr txBox="1"/>
          <p:nvPr/>
        </p:nvSpPr>
        <p:spPr>
          <a:xfrm>
            <a:off x="1066800" y="2209800"/>
            <a:ext cx="5029200" cy="738664"/>
          </a:xfrm>
          <a:prstGeom prst="rect">
            <a:avLst/>
          </a:prstGeom>
          <a:noFill/>
        </p:spPr>
        <p:txBody>
          <a:bodyPr wrap="square" rtlCol="0">
            <a:spAutoFit/>
          </a:bodyPr>
          <a:lstStyle/>
          <a:p>
            <a:r>
              <a:rPr lang="en-US" sz="2400" b="1" dirty="0">
                <a:solidFill>
                  <a:srgbClr val="002060"/>
                </a:solidFill>
              </a:rPr>
              <a:t>Non Experimental or Correlational</a:t>
            </a:r>
          </a:p>
          <a:p>
            <a:endParaRPr lang="en-US" dirty="0"/>
          </a:p>
        </p:txBody>
      </p:sp>
      <p:sp>
        <p:nvSpPr>
          <p:cNvPr id="6" name="TextBox 5"/>
          <p:cNvSpPr txBox="1"/>
          <p:nvPr/>
        </p:nvSpPr>
        <p:spPr>
          <a:xfrm>
            <a:off x="1066800" y="4343400"/>
            <a:ext cx="3124200" cy="461665"/>
          </a:xfrm>
          <a:prstGeom prst="rect">
            <a:avLst/>
          </a:prstGeom>
          <a:noFill/>
        </p:spPr>
        <p:txBody>
          <a:bodyPr wrap="square" rtlCol="0">
            <a:spAutoFit/>
          </a:bodyPr>
          <a:lstStyle/>
          <a:p>
            <a:r>
              <a:rPr lang="en-US" sz="2400" b="1" dirty="0">
                <a:solidFill>
                  <a:srgbClr val="002060"/>
                </a:solidFill>
              </a:rPr>
              <a:t>Experimental</a:t>
            </a:r>
          </a:p>
        </p:txBody>
      </p:sp>
      <p:sp>
        <p:nvSpPr>
          <p:cNvPr id="7" name="TextBox 6"/>
          <p:cNvSpPr txBox="1"/>
          <p:nvPr/>
        </p:nvSpPr>
        <p:spPr>
          <a:xfrm>
            <a:off x="1524000" y="4953000"/>
            <a:ext cx="5029200" cy="707886"/>
          </a:xfrm>
          <a:prstGeom prst="rect">
            <a:avLst/>
          </a:prstGeom>
          <a:noFill/>
        </p:spPr>
        <p:txBody>
          <a:bodyPr wrap="square" rtlCol="0">
            <a:spAutoFit/>
          </a:bodyPr>
          <a:lstStyle/>
          <a:p>
            <a:pPr marL="347663" lvl="0" indent="-347663">
              <a:buFont typeface="Wingdings" pitchFamily="2" charset="2"/>
              <a:buChar char="Ø"/>
            </a:pPr>
            <a:r>
              <a:rPr lang="en-US" sz="2000" dirty="0">
                <a:solidFill>
                  <a:srgbClr val="002060"/>
                </a:solidFill>
              </a:rPr>
              <a:t>Explain cause and effect relationships</a:t>
            </a:r>
          </a:p>
          <a:p>
            <a:pPr marL="347663" lvl="0" indent="-347663">
              <a:buFont typeface="Wingdings" pitchFamily="2" charset="2"/>
              <a:buChar char="Ø"/>
            </a:pPr>
            <a:r>
              <a:rPr lang="en-US" sz="2000" dirty="0">
                <a:solidFill>
                  <a:srgbClr val="002060"/>
                </a:solidFill>
              </a:rPr>
              <a:t>More internal validity</a:t>
            </a:r>
            <a:endParaRPr lang="en-US"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C7E73B-E7C9-44C2-91FD-1BF83928ABA2}" type="slidenum">
              <a:rPr lang="en-US" smtClean="0"/>
              <a:pPr/>
              <a:t>31</a:t>
            </a:fld>
            <a:endParaRPr lang="en-US" dirty="0"/>
          </a:p>
        </p:txBody>
      </p:sp>
      <p:sp>
        <p:nvSpPr>
          <p:cNvPr id="3" name="Title 1"/>
          <p:cNvSpPr>
            <a:spLocks noGrp="1"/>
          </p:cNvSpPr>
          <p:nvPr>
            <p:ph type="title"/>
          </p:nvPr>
        </p:nvSpPr>
        <p:spPr>
          <a:xfrm>
            <a:off x="166914" y="152400"/>
            <a:ext cx="8229600" cy="1143000"/>
          </a:xfrm>
        </p:spPr>
        <p:txBody>
          <a:bodyPr>
            <a:normAutofit/>
          </a:bodyPr>
          <a:lstStyle/>
          <a:p>
            <a:r>
              <a:rPr lang="en-US" sz="4400" dirty="0">
                <a:solidFill>
                  <a:srgbClr val="FFC000"/>
                </a:solidFill>
              </a:rPr>
              <a:t>Explanation of Terms</a:t>
            </a:r>
          </a:p>
        </p:txBody>
      </p:sp>
      <p:sp>
        <p:nvSpPr>
          <p:cNvPr id="4" name="TextBox 3"/>
          <p:cNvSpPr txBox="1"/>
          <p:nvPr/>
        </p:nvSpPr>
        <p:spPr>
          <a:xfrm>
            <a:off x="7496628" y="4476560"/>
            <a:ext cx="1066800" cy="338554"/>
          </a:xfrm>
          <a:prstGeom prst="rect">
            <a:avLst/>
          </a:prstGeom>
          <a:noFill/>
        </p:spPr>
        <p:txBody>
          <a:bodyPr wrap="square" rtlCol="0">
            <a:spAutoFit/>
          </a:bodyPr>
          <a:lstStyle/>
          <a:p>
            <a:r>
              <a:rPr lang="en-US" sz="1600" dirty="0">
                <a:solidFill>
                  <a:srgbClr val="002060"/>
                </a:solidFill>
              </a:rPr>
              <a:t>Subjects </a:t>
            </a:r>
          </a:p>
        </p:txBody>
      </p:sp>
      <p:sp>
        <p:nvSpPr>
          <p:cNvPr id="5" name="TextBox 4"/>
          <p:cNvSpPr txBox="1"/>
          <p:nvPr/>
        </p:nvSpPr>
        <p:spPr>
          <a:xfrm>
            <a:off x="243114" y="4476560"/>
            <a:ext cx="4419600" cy="338554"/>
          </a:xfrm>
          <a:prstGeom prst="rect">
            <a:avLst/>
          </a:prstGeom>
          <a:noFill/>
        </p:spPr>
        <p:txBody>
          <a:bodyPr wrap="square" rtlCol="0">
            <a:spAutoFit/>
          </a:bodyPr>
          <a:lstStyle/>
          <a:p>
            <a:r>
              <a:rPr lang="en-US" sz="1600" b="1" dirty="0">
                <a:solidFill>
                  <a:srgbClr val="002060"/>
                </a:solidFill>
              </a:rPr>
              <a:t>Treatments: </a:t>
            </a:r>
            <a:r>
              <a:rPr lang="en-US" sz="1600" dirty="0">
                <a:solidFill>
                  <a:srgbClr val="002060"/>
                </a:solidFill>
              </a:rPr>
              <a:t>Intensities of aerobic exercise</a:t>
            </a:r>
          </a:p>
        </p:txBody>
      </p:sp>
      <p:sp>
        <p:nvSpPr>
          <p:cNvPr id="6" name="TextBox 5"/>
          <p:cNvSpPr txBox="1"/>
          <p:nvPr/>
        </p:nvSpPr>
        <p:spPr>
          <a:xfrm>
            <a:off x="14514" y="3429624"/>
            <a:ext cx="1213940" cy="584775"/>
          </a:xfrm>
          <a:prstGeom prst="rect">
            <a:avLst/>
          </a:prstGeom>
          <a:noFill/>
        </p:spPr>
        <p:txBody>
          <a:bodyPr wrap="square" rtlCol="0">
            <a:spAutoFit/>
          </a:bodyPr>
          <a:lstStyle/>
          <a:p>
            <a:r>
              <a:rPr lang="en-US" sz="1600" b="1" dirty="0">
                <a:solidFill>
                  <a:srgbClr val="002060"/>
                </a:solidFill>
              </a:rPr>
              <a:t>To see the effect of</a:t>
            </a:r>
          </a:p>
        </p:txBody>
      </p:sp>
      <p:sp>
        <p:nvSpPr>
          <p:cNvPr id="7" name="TextBox 6"/>
          <p:cNvSpPr txBox="1"/>
          <p:nvPr/>
        </p:nvSpPr>
        <p:spPr>
          <a:xfrm>
            <a:off x="4042594" y="3333560"/>
            <a:ext cx="501868" cy="33855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a:solidFill>
                  <a:srgbClr val="002060"/>
                </a:solidFill>
              </a:rPr>
              <a:t>on  </a:t>
            </a:r>
          </a:p>
        </p:txBody>
      </p:sp>
      <p:sp>
        <p:nvSpPr>
          <p:cNvPr id="8" name="TextBox 7"/>
          <p:cNvSpPr txBox="1"/>
          <p:nvPr/>
        </p:nvSpPr>
        <p:spPr>
          <a:xfrm>
            <a:off x="6558320" y="3348074"/>
            <a:ext cx="381000"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rgbClr val="002060"/>
                </a:solidFill>
              </a:rPr>
              <a:t>in </a:t>
            </a:r>
          </a:p>
        </p:txBody>
      </p:sp>
      <p:sp>
        <p:nvSpPr>
          <p:cNvPr id="9" name="Right Arrow 8"/>
          <p:cNvSpPr/>
          <p:nvPr/>
        </p:nvSpPr>
        <p:spPr>
          <a:xfrm>
            <a:off x="1167894" y="3672114"/>
            <a:ext cx="228600" cy="762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002060"/>
              </a:solidFill>
            </a:endParaRPr>
          </a:p>
        </p:txBody>
      </p:sp>
      <p:sp>
        <p:nvSpPr>
          <p:cNvPr id="10" name="Right Arrow 9"/>
          <p:cNvSpPr/>
          <p:nvPr/>
        </p:nvSpPr>
        <p:spPr>
          <a:xfrm>
            <a:off x="3890194" y="3626692"/>
            <a:ext cx="1066800" cy="1524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002060"/>
              </a:solidFill>
            </a:endParaRPr>
          </a:p>
        </p:txBody>
      </p:sp>
      <p:sp>
        <p:nvSpPr>
          <p:cNvPr id="11" name="Right Arrow 10"/>
          <p:cNvSpPr/>
          <p:nvPr/>
        </p:nvSpPr>
        <p:spPr>
          <a:xfrm>
            <a:off x="6373262" y="3626692"/>
            <a:ext cx="762000" cy="1524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002060"/>
              </a:solidFill>
            </a:endParaRPr>
          </a:p>
        </p:txBody>
      </p:sp>
      <p:sp>
        <p:nvSpPr>
          <p:cNvPr id="12" name="TextBox 11"/>
          <p:cNvSpPr txBox="1"/>
          <p:nvPr/>
        </p:nvSpPr>
        <p:spPr>
          <a:xfrm>
            <a:off x="4720770" y="4442806"/>
            <a:ext cx="1947052" cy="338554"/>
          </a:xfrm>
          <a:prstGeom prst="rect">
            <a:avLst/>
          </a:prstGeom>
          <a:noFill/>
        </p:spPr>
        <p:txBody>
          <a:bodyPr wrap="square" rtlCol="0">
            <a:spAutoFit/>
          </a:bodyPr>
          <a:lstStyle/>
          <a:p>
            <a:r>
              <a:rPr lang="en-US" sz="1600" dirty="0">
                <a:solidFill>
                  <a:srgbClr val="002060"/>
                </a:solidFill>
              </a:rPr>
              <a:t>Dependent variable</a:t>
            </a:r>
          </a:p>
        </p:txBody>
      </p:sp>
      <p:cxnSp>
        <p:nvCxnSpPr>
          <p:cNvPr id="13" name="Straight Arrow Connector 12"/>
          <p:cNvCxnSpPr/>
          <p:nvPr/>
        </p:nvCxnSpPr>
        <p:spPr>
          <a:xfrm rot="5400000" flipH="1" flipV="1">
            <a:off x="2448962" y="4213164"/>
            <a:ext cx="380206" cy="7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478066" y="3257360"/>
            <a:ext cx="2362200" cy="750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rgbClr val="002060"/>
                </a:solidFill>
              </a:rPr>
              <a:t>Aerobic exercise with different intensity  </a:t>
            </a:r>
          </a:p>
        </p:txBody>
      </p:sp>
      <p:sp>
        <p:nvSpPr>
          <p:cNvPr id="15" name="Oval 14"/>
          <p:cNvSpPr/>
          <p:nvPr/>
        </p:nvSpPr>
        <p:spPr>
          <a:xfrm>
            <a:off x="5001662" y="3181160"/>
            <a:ext cx="1371600" cy="8265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rgbClr val="002060"/>
                </a:solidFill>
              </a:rPr>
              <a:t>Cardio Respiratory </a:t>
            </a:r>
            <a:r>
              <a:rPr lang="en-US" sz="1300" dirty="0" err="1">
                <a:solidFill>
                  <a:srgbClr val="002060"/>
                </a:solidFill>
              </a:rPr>
              <a:t>Endu</a:t>
            </a:r>
            <a:endParaRPr lang="en-US" sz="1300" dirty="0">
              <a:solidFill>
                <a:srgbClr val="002060"/>
              </a:solidFill>
            </a:endParaRPr>
          </a:p>
        </p:txBody>
      </p:sp>
      <p:sp>
        <p:nvSpPr>
          <p:cNvPr id="16" name="Oval 15"/>
          <p:cNvSpPr/>
          <p:nvPr/>
        </p:nvSpPr>
        <p:spPr>
          <a:xfrm>
            <a:off x="7211462" y="3413858"/>
            <a:ext cx="1752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2060"/>
                </a:solidFill>
              </a:rPr>
              <a:t>Housewives</a:t>
            </a:r>
          </a:p>
        </p:txBody>
      </p:sp>
      <p:sp>
        <p:nvSpPr>
          <p:cNvPr id="17" name="TextBox 16"/>
          <p:cNvSpPr txBox="1"/>
          <p:nvPr/>
        </p:nvSpPr>
        <p:spPr>
          <a:xfrm>
            <a:off x="4042594" y="3790006"/>
            <a:ext cx="501868" cy="33855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a:solidFill>
                  <a:srgbClr val="002060"/>
                </a:solidFill>
              </a:rPr>
              <a:t>the </a:t>
            </a:r>
          </a:p>
        </p:txBody>
      </p:sp>
      <p:cxnSp>
        <p:nvCxnSpPr>
          <p:cNvPr id="18" name="Straight Arrow Connector 17"/>
          <p:cNvCxnSpPr/>
          <p:nvPr/>
        </p:nvCxnSpPr>
        <p:spPr>
          <a:xfrm rot="5400000" flipH="1" flipV="1">
            <a:off x="5496962" y="4197398"/>
            <a:ext cx="380206" cy="7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7875722" y="4228930"/>
            <a:ext cx="380206" cy="7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C7E73B-E7C9-44C2-91FD-1BF83928ABA2}" type="slidenum">
              <a:rPr lang="en-US" smtClean="0"/>
              <a:pPr/>
              <a:t>32</a:t>
            </a:fld>
            <a:endParaRPr lang="en-US"/>
          </a:p>
        </p:txBody>
      </p:sp>
      <p:sp>
        <p:nvSpPr>
          <p:cNvPr id="3" name="Title 1"/>
          <p:cNvSpPr>
            <a:spLocks noGrp="1"/>
          </p:cNvSpPr>
          <p:nvPr>
            <p:ph type="title"/>
          </p:nvPr>
        </p:nvSpPr>
        <p:spPr>
          <a:xfrm>
            <a:off x="457200" y="152400"/>
            <a:ext cx="8229600" cy="1143000"/>
          </a:xfrm>
        </p:spPr>
        <p:txBody>
          <a:bodyPr>
            <a:normAutofit fontScale="90000"/>
          </a:bodyPr>
          <a:lstStyle/>
          <a:p>
            <a:r>
              <a:rPr lang="en-US" sz="4800" dirty="0"/>
              <a:t>Terminologies in Design of Experiment</a:t>
            </a:r>
            <a:endParaRPr lang="en-US" dirty="0"/>
          </a:p>
        </p:txBody>
      </p:sp>
      <p:sp>
        <p:nvSpPr>
          <p:cNvPr id="4" name="TextBox 3"/>
          <p:cNvSpPr txBox="1"/>
          <p:nvPr/>
        </p:nvSpPr>
        <p:spPr>
          <a:xfrm>
            <a:off x="1295400" y="2651594"/>
            <a:ext cx="6629400" cy="707886"/>
          </a:xfrm>
          <a:prstGeom prst="rect">
            <a:avLst/>
          </a:prstGeom>
          <a:noFill/>
        </p:spPr>
        <p:txBody>
          <a:bodyPr wrap="square" rtlCol="0">
            <a:spAutoFit/>
          </a:bodyPr>
          <a:lstStyle/>
          <a:p>
            <a:pPr marL="347663" indent="-347663">
              <a:buFont typeface="Wingdings" pitchFamily="2" charset="2"/>
              <a:buChar char="Ø"/>
            </a:pPr>
            <a:r>
              <a:rPr lang="en-US" sz="2000" dirty="0">
                <a:solidFill>
                  <a:srgbClr val="002060"/>
                </a:solidFill>
              </a:rPr>
              <a:t>Extent of generalizability of findings to the population from which sample has been drawn. </a:t>
            </a:r>
          </a:p>
        </p:txBody>
      </p:sp>
      <p:sp>
        <p:nvSpPr>
          <p:cNvPr id="5" name="TextBox 4"/>
          <p:cNvSpPr txBox="1"/>
          <p:nvPr/>
        </p:nvSpPr>
        <p:spPr>
          <a:xfrm>
            <a:off x="1066800" y="2212300"/>
            <a:ext cx="2514600" cy="461665"/>
          </a:xfrm>
          <a:prstGeom prst="rect">
            <a:avLst/>
          </a:prstGeom>
          <a:noFill/>
        </p:spPr>
        <p:txBody>
          <a:bodyPr wrap="square" rtlCol="0">
            <a:spAutoFit/>
          </a:bodyPr>
          <a:lstStyle/>
          <a:p>
            <a:r>
              <a:rPr lang="en-US" sz="2400" b="1" dirty="0">
                <a:solidFill>
                  <a:srgbClr val="002060"/>
                </a:solidFill>
              </a:rPr>
              <a:t>External validity</a:t>
            </a:r>
            <a:endParaRPr lang="en-US" sz="2400" dirty="0">
              <a:solidFill>
                <a:srgbClr val="002060"/>
              </a:solidFill>
            </a:endParaRPr>
          </a:p>
        </p:txBody>
      </p:sp>
      <p:sp>
        <p:nvSpPr>
          <p:cNvPr id="6" name="TextBox 5"/>
          <p:cNvSpPr txBox="1"/>
          <p:nvPr/>
        </p:nvSpPr>
        <p:spPr>
          <a:xfrm>
            <a:off x="1295400" y="4346138"/>
            <a:ext cx="6629400" cy="1292662"/>
          </a:xfrm>
          <a:prstGeom prst="rect">
            <a:avLst/>
          </a:prstGeom>
          <a:noFill/>
        </p:spPr>
        <p:txBody>
          <a:bodyPr wrap="square" rtlCol="0">
            <a:spAutoFit/>
          </a:bodyPr>
          <a:lstStyle/>
          <a:p>
            <a:pPr marL="347663" indent="-347663">
              <a:buFont typeface="Wingdings" pitchFamily="2" charset="2"/>
              <a:buChar char="Ø"/>
            </a:pPr>
            <a:r>
              <a:rPr lang="en-US" sz="2000" dirty="0">
                <a:solidFill>
                  <a:srgbClr val="002060"/>
                </a:solidFill>
              </a:rPr>
              <a:t>Extent to which one can say that the variation observed in the Dependent variable(DV) is due to the variation in the Independent variable(IV). </a:t>
            </a:r>
          </a:p>
          <a:p>
            <a:pPr algn="ctr"/>
            <a:endParaRPr lang="en-US" dirty="0">
              <a:solidFill>
                <a:srgbClr val="002060"/>
              </a:solidFill>
            </a:endParaRPr>
          </a:p>
        </p:txBody>
      </p:sp>
      <p:sp>
        <p:nvSpPr>
          <p:cNvPr id="7" name="TextBox 6"/>
          <p:cNvSpPr txBox="1"/>
          <p:nvPr/>
        </p:nvSpPr>
        <p:spPr>
          <a:xfrm>
            <a:off x="1066800" y="3888700"/>
            <a:ext cx="2514600" cy="461665"/>
          </a:xfrm>
          <a:prstGeom prst="rect">
            <a:avLst/>
          </a:prstGeom>
          <a:noFill/>
        </p:spPr>
        <p:txBody>
          <a:bodyPr wrap="square" rtlCol="0">
            <a:spAutoFit/>
          </a:bodyPr>
          <a:lstStyle/>
          <a:p>
            <a:r>
              <a:rPr lang="en-US" sz="2400" b="1" dirty="0">
                <a:solidFill>
                  <a:srgbClr val="002060"/>
                </a:solidFill>
              </a:rPr>
              <a:t>Internal Validity</a:t>
            </a:r>
            <a:endParaRPr lang="en-US" sz="2400" dirty="0">
              <a:solidFill>
                <a:srgbClr val="00206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C7E73B-E7C9-44C2-91FD-1BF83928ABA2}" type="slidenum">
              <a:rPr lang="en-US" smtClean="0"/>
              <a:pPr/>
              <a:t>33</a:t>
            </a:fld>
            <a:endParaRPr lang="en-US"/>
          </a:p>
        </p:txBody>
      </p:sp>
      <p:sp>
        <p:nvSpPr>
          <p:cNvPr id="3" name="Title 1"/>
          <p:cNvSpPr>
            <a:spLocks noGrp="1"/>
          </p:cNvSpPr>
          <p:nvPr>
            <p:ph type="title"/>
          </p:nvPr>
        </p:nvSpPr>
        <p:spPr>
          <a:xfrm>
            <a:off x="0" y="152400"/>
            <a:ext cx="8839200" cy="1143000"/>
          </a:xfrm>
        </p:spPr>
        <p:txBody>
          <a:bodyPr>
            <a:noAutofit/>
          </a:bodyPr>
          <a:lstStyle/>
          <a:p>
            <a:pPr algn="ctr"/>
            <a:r>
              <a:rPr lang="en-US" sz="3600" dirty="0"/>
              <a:t>Controlling Variance in </a:t>
            </a:r>
            <a:br>
              <a:rPr lang="en-US" sz="3600" dirty="0"/>
            </a:br>
            <a:r>
              <a:rPr lang="en-US" sz="3600" dirty="0"/>
              <a:t>Experimental Study</a:t>
            </a:r>
          </a:p>
        </p:txBody>
      </p:sp>
      <p:sp>
        <p:nvSpPr>
          <p:cNvPr id="4" name="TextBox 3"/>
          <p:cNvSpPr txBox="1"/>
          <p:nvPr/>
        </p:nvSpPr>
        <p:spPr>
          <a:xfrm>
            <a:off x="2667000" y="2831068"/>
            <a:ext cx="4495800" cy="461665"/>
          </a:xfrm>
          <a:prstGeom prst="rect">
            <a:avLst/>
          </a:prstGeom>
          <a:noFill/>
        </p:spPr>
        <p:txBody>
          <a:bodyPr wrap="square" rtlCol="0">
            <a:spAutoFit/>
          </a:bodyPr>
          <a:lstStyle/>
          <a:p>
            <a:r>
              <a:rPr lang="en-US" sz="2400" b="1" dirty="0">
                <a:solidFill>
                  <a:srgbClr val="002060"/>
                </a:solidFill>
              </a:rPr>
              <a:t>Purpose of Experimental Design</a:t>
            </a:r>
          </a:p>
        </p:txBody>
      </p:sp>
      <p:sp>
        <p:nvSpPr>
          <p:cNvPr id="5" name="TextBox 4"/>
          <p:cNvSpPr txBox="1"/>
          <p:nvPr/>
        </p:nvSpPr>
        <p:spPr>
          <a:xfrm>
            <a:off x="2743200" y="3593068"/>
            <a:ext cx="3886200" cy="369332"/>
          </a:xfrm>
          <a:prstGeom prst="rect">
            <a:avLst/>
          </a:prstGeom>
          <a:noFill/>
        </p:spPr>
        <p:txBody>
          <a:bodyPr wrap="square" rtlCol="0">
            <a:spAutoFit/>
          </a:bodyPr>
          <a:lstStyle/>
          <a:p>
            <a:pPr>
              <a:buFont typeface="Wingdings" pitchFamily="2" charset="2"/>
              <a:buChar char="q"/>
            </a:pPr>
            <a:r>
              <a:rPr lang="en-US" b="1" dirty="0">
                <a:solidFill>
                  <a:srgbClr val="002060"/>
                </a:solidFill>
              </a:rPr>
              <a:t>  Maximize</a:t>
            </a:r>
            <a:r>
              <a:rPr lang="en-US" dirty="0">
                <a:solidFill>
                  <a:srgbClr val="002060"/>
                </a:solidFill>
              </a:rPr>
              <a:t> Systematic Variance</a:t>
            </a:r>
          </a:p>
        </p:txBody>
      </p:sp>
      <p:sp>
        <p:nvSpPr>
          <p:cNvPr id="6" name="TextBox 5"/>
          <p:cNvSpPr txBox="1"/>
          <p:nvPr/>
        </p:nvSpPr>
        <p:spPr>
          <a:xfrm>
            <a:off x="2743200" y="3974068"/>
            <a:ext cx="3886200" cy="369332"/>
          </a:xfrm>
          <a:prstGeom prst="rect">
            <a:avLst/>
          </a:prstGeom>
          <a:noFill/>
        </p:spPr>
        <p:txBody>
          <a:bodyPr wrap="square" rtlCol="0">
            <a:spAutoFit/>
          </a:bodyPr>
          <a:lstStyle/>
          <a:p>
            <a:pPr>
              <a:buFont typeface="Wingdings" pitchFamily="2" charset="2"/>
              <a:buChar char="q"/>
            </a:pPr>
            <a:r>
              <a:rPr lang="en-US" b="1" dirty="0">
                <a:solidFill>
                  <a:srgbClr val="002060"/>
                </a:solidFill>
              </a:rPr>
              <a:t>  Control </a:t>
            </a:r>
            <a:r>
              <a:rPr lang="en-US" dirty="0">
                <a:solidFill>
                  <a:srgbClr val="002060"/>
                </a:solidFill>
              </a:rPr>
              <a:t>Extraneous Variance</a:t>
            </a:r>
          </a:p>
        </p:txBody>
      </p:sp>
      <p:sp>
        <p:nvSpPr>
          <p:cNvPr id="7" name="TextBox 6"/>
          <p:cNvSpPr txBox="1"/>
          <p:nvPr/>
        </p:nvSpPr>
        <p:spPr>
          <a:xfrm>
            <a:off x="2743200" y="4355068"/>
            <a:ext cx="3886200" cy="369332"/>
          </a:xfrm>
          <a:prstGeom prst="rect">
            <a:avLst/>
          </a:prstGeom>
          <a:noFill/>
        </p:spPr>
        <p:txBody>
          <a:bodyPr wrap="square" rtlCol="0">
            <a:spAutoFit/>
          </a:bodyPr>
          <a:lstStyle/>
          <a:p>
            <a:pPr>
              <a:buFont typeface="Wingdings" pitchFamily="2" charset="2"/>
              <a:buChar char="q"/>
            </a:pPr>
            <a:r>
              <a:rPr lang="en-US" b="1" dirty="0">
                <a:solidFill>
                  <a:srgbClr val="002060"/>
                </a:solidFill>
              </a:rPr>
              <a:t>  Minimize </a:t>
            </a:r>
            <a:r>
              <a:rPr lang="en-US" dirty="0">
                <a:solidFill>
                  <a:srgbClr val="002060"/>
                </a:solidFill>
              </a:rPr>
              <a:t>Error Variance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a:spLocks noGrp="1"/>
          </p:cNvSpPr>
          <p:nvPr>
            <p:ph type="title"/>
          </p:nvPr>
        </p:nvSpPr>
        <p:spPr>
          <a:xfrm>
            <a:off x="457200" y="274638"/>
            <a:ext cx="8229600" cy="1143000"/>
          </a:xfrm>
        </p:spPr>
        <p:txBody>
          <a:bodyPr>
            <a:normAutofit fontScale="90000"/>
          </a:bodyPr>
          <a:lstStyle/>
          <a:p>
            <a:r>
              <a:rPr lang="en-US" sz="3600" dirty="0">
                <a:solidFill>
                  <a:srgbClr val="FFC000"/>
                </a:solidFill>
              </a:rPr>
              <a:t>Controlling Variance in Experimental Design</a:t>
            </a:r>
            <a:br>
              <a:rPr lang="en-US" sz="3600" dirty="0">
                <a:solidFill>
                  <a:srgbClr val="FFC000"/>
                </a:solidFill>
              </a:rPr>
            </a:br>
            <a:r>
              <a:rPr lang="en-US" sz="3600" dirty="0">
                <a:solidFill>
                  <a:srgbClr val="FFC000"/>
                </a:solidFill>
              </a:rPr>
              <a:t>                                                                   </a:t>
            </a:r>
            <a:r>
              <a:rPr lang="en-US" sz="3100" dirty="0">
                <a:solidFill>
                  <a:srgbClr val="FFC000"/>
                </a:solidFill>
              </a:rPr>
              <a:t>- An Example</a:t>
            </a:r>
          </a:p>
        </p:txBody>
      </p:sp>
      <p:sp>
        <p:nvSpPr>
          <p:cNvPr id="33" name="TextBox 32"/>
          <p:cNvSpPr txBox="1"/>
          <p:nvPr/>
        </p:nvSpPr>
        <p:spPr>
          <a:xfrm>
            <a:off x="914400" y="1764268"/>
            <a:ext cx="7315200" cy="369332"/>
          </a:xfrm>
          <a:prstGeom prst="rect">
            <a:avLst/>
          </a:prstGeom>
          <a:noFill/>
        </p:spPr>
        <p:txBody>
          <a:bodyPr wrap="square" rtlCol="0">
            <a:spAutoFit/>
          </a:bodyPr>
          <a:lstStyle/>
          <a:p>
            <a:r>
              <a:rPr lang="en-US" b="1" dirty="0">
                <a:solidFill>
                  <a:srgbClr val="C00000"/>
                </a:solidFill>
              </a:rPr>
              <a:t>Objective</a:t>
            </a:r>
            <a:r>
              <a:rPr lang="en-US" b="1" dirty="0">
                <a:solidFill>
                  <a:srgbClr val="002060"/>
                </a:solidFill>
              </a:rPr>
              <a:t>: To Test the Effect of Teaching methodology on Performance </a:t>
            </a:r>
          </a:p>
        </p:txBody>
      </p:sp>
      <p:sp>
        <p:nvSpPr>
          <p:cNvPr id="35" name="TextBox 34"/>
          <p:cNvSpPr txBox="1"/>
          <p:nvPr/>
        </p:nvSpPr>
        <p:spPr>
          <a:xfrm>
            <a:off x="2362200" y="3418582"/>
            <a:ext cx="1905000" cy="615553"/>
          </a:xfrm>
          <a:prstGeom prst="rect">
            <a:avLst/>
          </a:prstGeom>
          <a:noFill/>
        </p:spPr>
        <p:txBody>
          <a:bodyPr wrap="square" rtlCol="0">
            <a:spAutoFit/>
          </a:bodyPr>
          <a:lstStyle/>
          <a:p>
            <a:r>
              <a:rPr lang="en-US" sz="1600" dirty="0">
                <a:solidFill>
                  <a:srgbClr val="002060"/>
                </a:solidFill>
              </a:rPr>
              <a:t>Traditional Method</a:t>
            </a:r>
          </a:p>
          <a:p>
            <a:r>
              <a:rPr lang="en-US" dirty="0">
                <a:solidFill>
                  <a:srgbClr val="002060"/>
                </a:solidFill>
              </a:rPr>
              <a:t>             T</a:t>
            </a:r>
            <a:r>
              <a:rPr lang="en-US" baseline="-25000" dirty="0">
                <a:solidFill>
                  <a:srgbClr val="002060"/>
                </a:solidFill>
              </a:rPr>
              <a:t>1</a:t>
            </a:r>
          </a:p>
        </p:txBody>
      </p:sp>
      <p:sp>
        <p:nvSpPr>
          <p:cNvPr id="37" name="TextBox 36"/>
          <p:cNvSpPr txBox="1"/>
          <p:nvPr/>
        </p:nvSpPr>
        <p:spPr>
          <a:xfrm>
            <a:off x="6705600" y="3418582"/>
            <a:ext cx="1905000" cy="615553"/>
          </a:xfrm>
          <a:prstGeom prst="rect">
            <a:avLst/>
          </a:prstGeom>
          <a:noFill/>
        </p:spPr>
        <p:txBody>
          <a:bodyPr wrap="square" rtlCol="0">
            <a:spAutoFit/>
          </a:bodyPr>
          <a:lstStyle/>
          <a:p>
            <a:r>
              <a:rPr lang="en-US" sz="1600" dirty="0">
                <a:solidFill>
                  <a:srgbClr val="002060"/>
                </a:solidFill>
              </a:rPr>
              <a:t>Flexible method</a:t>
            </a:r>
          </a:p>
          <a:p>
            <a:r>
              <a:rPr lang="en-US" dirty="0">
                <a:solidFill>
                  <a:srgbClr val="002060"/>
                </a:solidFill>
              </a:rPr>
              <a:t>             T</a:t>
            </a:r>
            <a:r>
              <a:rPr lang="en-US" baseline="-25000" dirty="0">
                <a:solidFill>
                  <a:srgbClr val="002060"/>
                </a:solidFill>
              </a:rPr>
              <a:t>3</a:t>
            </a:r>
          </a:p>
        </p:txBody>
      </p:sp>
      <p:sp>
        <p:nvSpPr>
          <p:cNvPr id="38" name="TextBox 37"/>
          <p:cNvSpPr txBox="1"/>
          <p:nvPr/>
        </p:nvSpPr>
        <p:spPr>
          <a:xfrm>
            <a:off x="4495800" y="3418582"/>
            <a:ext cx="2057400" cy="615553"/>
          </a:xfrm>
          <a:prstGeom prst="rect">
            <a:avLst/>
          </a:prstGeom>
          <a:noFill/>
        </p:spPr>
        <p:txBody>
          <a:bodyPr wrap="square" rtlCol="0">
            <a:spAutoFit/>
          </a:bodyPr>
          <a:lstStyle/>
          <a:p>
            <a:r>
              <a:rPr lang="en-US" sz="1600" dirty="0">
                <a:solidFill>
                  <a:srgbClr val="002060"/>
                </a:solidFill>
              </a:rPr>
              <a:t>Audio-visual Method</a:t>
            </a:r>
          </a:p>
          <a:p>
            <a:r>
              <a:rPr lang="en-US" dirty="0">
                <a:solidFill>
                  <a:srgbClr val="002060"/>
                </a:solidFill>
              </a:rPr>
              <a:t>             T</a:t>
            </a:r>
            <a:r>
              <a:rPr lang="en-US" baseline="-25000" dirty="0">
                <a:solidFill>
                  <a:srgbClr val="002060"/>
                </a:solidFill>
              </a:rPr>
              <a:t>2</a:t>
            </a:r>
          </a:p>
        </p:txBody>
      </p:sp>
      <p:sp>
        <p:nvSpPr>
          <p:cNvPr id="39" name="TextBox 38"/>
          <p:cNvSpPr txBox="1"/>
          <p:nvPr/>
        </p:nvSpPr>
        <p:spPr>
          <a:xfrm>
            <a:off x="3048000" y="4256782"/>
            <a:ext cx="381000" cy="1323439"/>
          </a:xfrm>
          <a:prstGeom prst="rect">
            <a:avLst/>
          </a:prstGeom>
          <a:noFill/>
        </p:spPr>
        <p:txBody>
          <a:bodyPr wrap="square" rtlCol="0">
            <a:spAutoFit/>
          </a:bodyPr>
          <a:lstStyle/>
          <a:p>
            <a:r>
              <a:rPr lang="en-US" sz="1600" dirty="0">
                <a:solidFill>
                  <a:srgbClr val="002060"/>
                </a:solidFill>
              </a:rPr>
              <a:t>6</a:t>
            </a:r>
          </a:p>
          <a:p>
            <a:r>
              <a:rPr lang="en-US" sz="1600" dirty="0">
                <a:solidFill>
                  <a:srgbClr val="002060"/>
                </a:solidFill>
              </a:rPr>
              <a:t>7</a:t>
            </a:r>
          </a:p>
          <a:p>
            <a:endParaRPr lang="en-US" sz="1600" dirty="0">
              <a:solidFill>
                <a:srgbClr val="002060"/>
              </a:solidFill>
            </a:endParaRPr>
          </a:p>
          <a:p>
            <a:r>
              <a:rPr lang="en-US" sz="1600" dirty="0">
                <a:solidFill>
                  <a:srgbClr val="002060"/>
                </a:solidFill>
              </a:rPr>
              <a:t>5</a:t>
            </a:r>
          </a:p>
          <a:p>
            <a:r>
              <a:rPr lang="en-US" sz="1600" dirty="0">
                <a:solidFill>
                  <a:srgbClr val="002060"/>
                </a:solidFill>
              </a:rPr>
              <a:t>2</a:t>
            </a:r>
          </a:p>
        </p:txBody>
      </p:sp>
      <p:sp>
        <p:nvSpPr>
          <p:cNvPr id="40" name="TextBox 39"/>
          <p:cNvSpPr txBox="1"/>
          <p:nvPr/>
        </p:nvSpPr>
        <p:spPr>
          <a:xfrm>
            <a:off x="5181600" y="4256782"/>
            <a:ext cx="381000" cy="1323439"/>
          </a:xfrm>
          <a:prstGeom prst="rect">
            <a:avLst/>
          </a:prstGeom>
          <a:noFill/>
        </p:spPr>
        <p:txBody>
          <a:bodyPr wrap="square" rtlCol="0">
            <a:spAutoFit/>
          </a:bodyPr>
          <a:lstStyle/>
          <a:p>
            <a:r>
              <a:rPr lang="en-US" sz="1600" dirty="0">
                <a:solidFill>
                  <a:srgbClr val="002060"/>
                </a:solidFill>
              </a:rPr>
              <a:t>9</a:t>
            </a:r>
          </a:p>
          <a:p>
            <a:r>
              <a:rPr lang="en-US" sz="1600" dirty="0">
                <a:solidFill>
                  <a:srgbClr val="002060"/>
                </a:solidFill>
              </a:rPr>
              <a:t>8</a:t>
            </a:r>
          </a:p>
          <a:p>
            <a:endParaRPr lang="en-US" sz="1600" dirty="0">
              <a:solidFill>
                <a:srgbClr val="002060"/>
              </a:solidFill>
            </a:endParaRPr>
          </a:p>
          <a:p>
            <a:r>
              <a:rPr lang="en-US" sz="1600" dirty="0">
                <a:solidFill>
                  <a:srgbClr val="002060"/>
                </a:solidFill>
              </a:rPr>
              <a:t>7</a:t>
            </a:r>
          </a:p>
          <a:p>
            <a:r>
              <a:rPr lang="en-US" sz="1600" dirty="0">
                <a:solidFill>
                  <a:srgbClr val="002060"/>
                </a:solidFill>
              </a:rPr>
              <a:t>7</a:t>
            </a:r>
          </a:p>
        </p:txBody>
      </p:sp>
      <p:sp>
        <p:nvSpPr>
          <p:cNvPr id="41" name="TextBox 40"/>
          <p:cNvSpPr txBox="1"/>
          <p:nvPr/>
        </p:nvSpPr>
        <p:spPr>
          <a:xfrm>
            <a:off x="7391400" y="4256782"/>
            <a:ext cx="381000" cy="1323439"/>
          </a:xfrm>
          <a:prstGeom prst="rect">
            <a:avLst/>
          </a:prstGeom>
          <a:noFill/>
        </p:spPr>
        <p:txBody>
          <a:bodyPr wrap="square" rtlCol="0">
            <a:spAutoFit/>
          </a:bodyPr>
          <a:lstStyle/>
          <a:p>
            <a:r>
              <a:rPr lang="en-US" sz="1600" dirty="0">
                <a:solidFill>
                  <a:srgbClr val="002060"/>
                </a:solidFill>
              </a:rPr>
              <a:t>5</a:t>
            </a:r>
          </a:p>
          <a:p>
            <a:r>
              <a:rPr lang="en-US" sz="1600" dirty="0">
                <a:solidFill>
                  <a:srgbClr val="002060"/>
                </a:solidFill>
              </a:rPr>
              <a:t>4</a:t>
            </a:r>
          </a:p>
          <a:p>
            <a:endParaRPr lang="en-US" sz="1600" dirty="0">
              <a:solidFill>
                <a:srgbClr val="002060"/>
              </a:solidFill>
            </a:endParaRPr>
          </a:p>
          <a:p>
            <a:r>
              <a:rPr lang="en-US" sz="1600" dirty="0">
                <a:solidFill>
                  <a:srgbClr val="002060"/>
                </a:solidFill>
              </a:rPr>
              <a:t>3</a:t>
            </a:r>
          </a:p>
          <a:p>
            <a:r>
              <a:rPr lang="en-US" sz="1600" dirty="0">
                <a:solidFill>
                  <a:srgbClr val="002060"/>
                </a:solidFill>
              </a:rPr>
              <a:t>2</a:t>
            </a:r>
          </a:p>
        </p:txBody>
      </p:sp>
      <p:sp>
        <p:nvSpPr>
          <p:cNvPr id="42" name="TextBox 41"/>
          <p:cNvSpPr txBox="1"/>
          <p:nvPr/>
        </p:nvSpPr>
        <p:spPr>
          <a:xfrm>
            <a:off x="4238172" y="2558142"/>
            <a:ext cx="2209800" cy="369332"/>
          </a:xfrm>
          <a:prstGeom prst="rect">
            <a:avLst/>
          </a:prstGeom>
          <a:noFill/>
        </p:spPr>
        <p:txBody>
          <a:bodyPr wrap="square" rtlCol="0">
            <a:spAutoFit/>
          </a:bodyPr>
          <a:lstStyle/>
          <a:p>
            <a:r>
              <a:rPr lang="en-US" b="1" dirty="0">
                <a:solidFill>
                  <a:srgbClr val="002060"/>
                </a:solidFill>
              </a:rPr>
              <a:t>Systematic variance</a:t>
            </a:r>
          </a:p>
        </p:txBody>
      </p:sp>
      <p:cxnSp>
        <p:nvCxnSpPr>
          <p:cNvPr id="43" name="Straight Arrow Connector 42"/>
          <p:cNvCxnSpPr>
            <a:endCxn id="35" idx="0"/>
          </p:cNvCxnSpPr>
          <p:nvPr/>
        </p:nvCxnSpPr>
        <p:spPr>
          <a:xfrm rot="10800000" flipV="1">
            <a:off x="3314700" y="2971800"/>
            <a:ext cx="2019300" cy="4467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5066506" y="3238500"/>
            <a:ext cx="5341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336460" y="2971800"/>
            <a:ext cx="1981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629400" y="4267200"/>
            <a:ext cx="914400" cy="338554"/>
          </a:xfrm>
          <a:prstGeom prst="rect">
            <a:avLst/>
          </a:prstGeom>
          <a:noFill/>
        </p:spPr>
        <p:txBody>
          <a:bodyPr wrap="square" rtlCol="0">
            <a:spAutoFit/>
          </a:bodyPr>
          <a:lstStyle/>
          <a:p>
            <a:r>
              <a:rPr lang="en-US" sz="1600" dirty="0">
                <a:solidFill>
                  <a:srgbClr val="002060"/>
                </a:solidFill>
              </a:rPr>
              <a:t>High IQ</a:t>
            </a:r>
          </a:p>
        </p:txBody>
      </p:sp>
      <p:sp>
        <p:nvSpPr>
          <p:cNvPr id="47" name="TextBox 46"/>
          <p:cNvSpPr txBox="1"/>
          <p:nvPr/>
        </p:nvSpPr>
        <p:spPr>
          <a:xfrm>
            <a:off x="4495800" y="4245592"/>
            <a:ext cx="914400" cy="338554"/>
          </a:xfrm>
          <a:prstGeom prst="rect">
            <a:avLst/>
          </a:prstGeom>
          <a:noFill/>
        </p:spPr>
        <p:txBody>
          <a:bodyPr wrap="square" rtlCol="0">
            <a:spAutoFit/>
          </a:bodyPr>
          <a:lstStyle/>
          <a:p>
            <a:r>
              <a:rPr lang="en-US" sz="1600" dirty="0">
                <a:solidFill>
                  <a:srgbClr val="002060"/>
                </a:solidFill>
              </a:rPr>
              <a:t>Low IQ</a:t>
            </a:r>
          </a:p>
        </p:txBody>
      </p:sp>
      <p:sp>
        <p:nvSpPr>
          <p:cNvPr id="48" name="TextBox 47"/>
          <p:cNvSpPr txBox="1"/>
          <p:nvPr/>
        </p:nvSpPr>
        <p:spPr>
          <a:xfrm>
            <a:off x="78660" y="4586748"/>
            <a:ext cx="1371600" cy="646331"/>
          </a:xfrm>
          <a:prstGeom prst="rect">
            <a:avLst/>
          </a:prstGeom>
          <a:noFill/>
        </p:spPr>
        <p:txBody>
          <a:bodyPr wrap="square" rtlCol="0">
            <a:spAutoFit/>
          </a:bodyPr>
          <a:lstStyle/>
          <a:p>
            <a:r>
              <a:rPr lang="en-US" b="1" dirty="0">
                <a:solidFill>
                  <a:srgbClr val="002060"/>
                </a:solidFill>
              </a:rPr>
              <a:t>Extraneous variance: IQ</a:t>
            </a:r>
          </a:p>
        </p:txBody>
      </p:sp>
      <p:sp>
        <p:nvSpPr>
          <p:cNvPr id="49" name="TextBox 48"/>
          <p:cNvSpPr txBox="1"/>
          <p:nvPr/>
        </p:nvSpPr>
        <p:spPr>
          <a:xfrm>
            <a:off x="4540044" y="5867400"/>
            <a:ext cx="1600200" cy="369332"/>
          </a:xfrm>
          <a:prstGeom prst="rect">
            <a:avLst/>
          </a:prstGeom>
          <a:noFill/>
        </p:spPr>
        <p:txBody>
          <a:bodyPr wrap="square" rtlCol="0">
            <a:spAutoFit/>
          </a:bodyPr>
          <a:lstStyle/>
          <a:p>
            <a:r>
              <a:rPr lang="en-US" b="1" dirty="0">
                <a:solidFill>
                  <a:srgbClr val="002060"/>
                </a:solidFill>
              </a:rPr>
              <a:t>Error variance</a:t>
            </a:r>
          </a:p>
        </p:txBody>
      </p:sp>
      <p:sp>
        <p:nvSpPr>
          <p:cNvPr id="50" name="Right Brace 49"/>
          <p:cNvSpPr/>
          <p:nvPr/>
        </p:nvSpPr>
        <p:spPr>
          <a:xfrm>
            <a:off x="540528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51" name="Right Brace 50"/>
          <p:cNvSpPr/>
          <p:nvPr/>
        </p:nvSpPr>
        <p:spPr>
          <a:xfrm>
            <a:off x="335280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52" name="Right Brace 51"/>
          <p:cNvSpPr/>
          <p:nvPr/>
        </p:nvSpPr>
        <p:spPr>
          <a:xfrm>
            <a:off x="769128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cxnSp>
        <p:nvCxnSpPr>
          <p:cNvPr id="53" name="Straight Arrow Connector 52"/>
          <p:cNvCxnSpPr>
            <a:cxnSpLocks/>
            <a:endCxn id="51" idx="1"/>
          </p:cNvCxnSpPr>
          <p:nvPr/>
        </p:nvCxnSpPr>
        <p:spPr>
          <a:xfrm rot="16200000" flipV="1">
            <a:off x="4001112" y="4533288"/>
            <a:ext cx="914400" cy="1753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p:cNvCxnSpPr>
          <p:nvPr/>
        </p:nvCxnSpPr>
        <p:spPr>
          <a:xfrm rot="5400000" flipH="1" flipV="1">
            <a:off x="5255952" y="5641872"/>
            <a:ext cx="304800" cy="146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rot="5400000" flipH="1" flipV="1">
            <a:off x="6076903" y="4176823"/>
            <a:ext cx="948898" cy="2432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057400" y="4267200"/>
            <a:ext cx="1143000" cy="338554"/>
          </a:xfrm>
          <a:prstGeom prst="rect">
            <a:avLst/>
          </a:prstGeom>
          <a:noFill/>
        </p:spPr>
        <p:txBody>
          <a:bodyPr wrap="square" rtlCol="0">
            <a:spAutoFit/>
          </a:bodyPr>
          <a:lstStyle/>
          <a:p>
            <a:r>
              <a:rPr lang="en-US" sz="1600" dirty="0">
                <a:solidFill>
                  <a:srgbClr val="002060"/>
                </a:solidFill>
              </a:rPr>
              <a:t>Mixed IQ</a:t>
            </a:r>
          </a:p>
        </p:txBody>
      </p:sp>
      <p:sp>
        <p:nvSpPr>
          <p:cNvPr id="25" name="Slide Number Placeholder 24"/>
          <p:cNvSpPr>
            <a:spLocks noGrp="1"/>
          </p:cNvSpPr>
          <p:nvPr>
            <p:ph type="sldNum" sz="quarter" idx="12"/>
          </p:nvPr>
        </p:nvSpPr>
        <p:spPr/>
        <p:txBody>
          <a:bodyPr/>
          <a:lstStyle/>
          <a:p>
            <a:fld id="{037C7FB2-55C6-45F6-A11B-3A57BCCC4939}" type="slidenum">
              <a:rPr lang="en-US" smtClean="0">
                <a:solidFill>
                  <a:srgbClr val="002060"/>
                </a:solidFill>
              </a:rPr>
              <a:pPr/>
              <a:t>34</a:t>
            </a:fld>
            <a:endParaRPr lang="en-US">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arn(inVertical)">
                                      <p:cBhvr>
                                        <p:cTn id="18" dur="500"/>
                                        <p:tgtEl>
                                          <p:spTgt spid="3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barn(inVertical)">
                                      <p:cBhvr>
                                        <p:cTn id="21" dur="500"/>
                                        <p:tgtEl>
                                          <p:spTgt spid="42"/>
                                        </p:tgtEl>
                                      </p:cBhvr>
                                    </p:animEffect>
                                  </p:childTnLst>
                                </p:cTn>
                              </p:par>
                              <p:par>
                                <p:cTn id="22" presetID="16" presetClass="entr" presetSubtype="21"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barn(inVertical)">
                                      <p:cBhvr>
                                        <p:cTn id="24" dur="500"/>
                                        <p:tgtEl>
                                          <p:spTgt spid="43"/>
                                        </p:tgtEl>
                                      </p:cBhvr>
                                    </p:animEffect>
                                  </p:childTnLst>
                                </p:cTn>
                              </p:par>
                              <p:par>
                                <p:cTn id="25" presetID="16" presetClass="entr" presetSubtype="21"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par>
                                <p:cTn id="28" presetID="16" presetClass="entr" presetSubtype="21"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barn(inVertical)">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down)">
                                      <p:cBhvr>
                                        <p:cTn id="35" dur="500"/>
                                        <p:tgtEl>
                                          <p:spTgt spid="3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down)">
                                      <p:cBhvr>
                                        <p:cTn id="41" dur="500"/>
                                        <p:tgtEl>
                                          <p:spTgt spid="41"/>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down)">
                                      <p:cBhvr>
                                        <p:cTn id="44" dur="500"/>
                                        <p:tgtEl>
                                          <p:spTgt spid="4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down)">
                                      <p:cBhvr>
                                        <p:cTn id="47" dur="500"/>
                                        <p:tgtEl>
                                          <p:spTgt spid="4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down)">
                                      <p:cBhvr>
                                        <p:cTn id="50" dur="500"/>
                                        <p:tgtEl>
                                          <p:spTgt spid="5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down)">
                                      <p:cBhvr>
                                        <p:cTn id="53" dur="500"/>
                                        <p:tgtEl>
                                          <p:spTgt spid="4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down)">
                                      <p:cBhvr>
                                        <p:cTn id="58" dur="500"/>
                                        <p:tgtEl>
                                          <p:spTgt spid="5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down)">
                                      <p:cBhvr>
                                        <p:cTn id="61" dur="500"/>
                                        <p:tgtEl>
                                          <p:spTgt spid="5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22" presetClass="entr" presetSubtype="4"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down)">
                                      <p:cBhvr>
                                        <p:cTn id="67" dur="500"/>
                                        <p:tgtEl>
                                          <p:spTgt spid="53"/>
                                        </p:tgtEl>
                                      </p:cBhvr>
                                    </p:animEffect>
                                  </p:childTnLst>
                                </p:cTn>
                              </p:par>
                              <p:par>
                                <p:cTn id="68" presetID="22" presetClass="entr" presetSubtype="4" fill="hold"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down)">
                                      <p:cBhvr>
                                        <p:cTn id="70" dur="500"/>
                                        <p:tgtEl>
                                          <p:spTgt spid="54"/>
                                        </p:tgtEl>
                                      </p:cBhvr>
                                    </p:animEffect>
                                  </p:childTnLst>
                                </p:cTn>
                              </p:par>
                              <p:par>
                                <p:cTn id="71" presetID="22" presetClass="entr" presetSubtype="4" fill="hold"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down)">
                                      <p:cBhvr>
                                        <p:cTn id="73" dur="500"/>
                                        <p:tgtEl>
                                          <p:spTgt spid="5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barn(inVertical)">
                                      <p:cBhvr>
                                        <p:cTn id="7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38" grpId="0"/>
      <p:bldP spid="39" grpId="0"/>
      <p:bldP spid="40" grpId="0"/>
      <p:bldP spid="41" grpId="0"/>
      <p:bldP spid="42" grpId="0"/>
      <p:bldP spid="46" grpId="0"/>
      <p:bldP spid="47" grpId="0"/>
      <p:bldP spid="48" grpId="0"/>
      <p:bldP spid="49" grpId="0"/>
      <p:bldP spid="50" grpId="0" animBg="1"/>
      <p:bldP spid="51" grpId="0" animBg="1"/>
      <p:bldP spid="52" grpId="0" animBg="1"/>
      <p:bldP spid="5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366196" cy="1143000"/>
          </a:xfrm>
        </p:spPr>
        <p:txBody>
          <a:bodyPr>
            <a:normAutofit fontScale="90000"/>
          </a:bodyPr>
          <a:lstStyle/>
          <a:p>
            <a:r>
              <a:rPr lang="en-US" dirty="0"/>
              <a:t>Controlling Systematic Variance</a:t>
            </a:r>
          </a:p>
        </p:txBody>
      </p:sp>
      <p:sp>
        <p:nvSpPr>
          <p:cNvPr id="4" name="TextBox 3"/>
          <p:cNvSpPr txBox="1"/>
          <p:nvPr/>
        </p:nvSpPr>
        <p:spPr>
          <a:xfrm>
            <a:off x="457200" y="3289154"/>
            <a:ext cx="6002826" cy="400110"/>
          </a:xfrm>
          <a:prstGeom prst="rect">
            <a:avLst/>
          </a:prstGeom>
          <a:noFill/>
        </p:spPr>
        <p:txBody>
          <a:bodyPr wrap="square" rtlCol="0">
            <a:spAutoFit/>
          </a:bodyPr>
          <a:lstStyle/>
          <a:p>
            <a:pPr algn="ctr"/>
            <a:r>
              <a:rPr lang="en-US" sz="2000" dirty="0">
                <a:solidFill>
                  <a:srgbClr val="002060"/>
                </a:solidFill>
              </a:rPr>
              <a:t>Variability in DV due to manipulation of IV</a:t>
            </a:r>
          </a:p>
        </p:txBody>
      </p:sp>
      <p:sp>
        <p:nvSpPr>
          <p:cNvPr id="5" name="TextBox 4"/>
          <p:cNvSpPr txBox="1"/>
          <p:nvPr/>
        </p:nvSpPr>
        <p:spPr>
          <a:xfrm>
            <a:off x="2116626" y="2568719"/>
            <a:ext cx="2667000" cy="461665"/>
          </a:xfrm>
          <a:prstGeom prst="rect">
            <a:avLst/>
          </a:prstGeom>
          <a:noFill/>
        </p:spPr>
        <p:txBody>
          <a:bodyPr wrap="square" rtlCol="0">
            <a:spAutoFit/>
          </a:bodyPr>
          <a:lstStyle/>
          <a:p>
            <a:r>
              <a:rPr lang="en-US" sz="2400" b="1" dirty="0">
                <a:solidFill>
                  <a:srgbClr val="C00000"/>
                </a:solidFill>
              </a:rPr>
              <a:t>How to maximize?</a:t>
            </a:r>
          </a:p>
        </p:txBody>
      </p:sp>
      <p:sp>
        <p:nvSpPr>
          <p:cNvPr id="6" name="TextBox 5"/>
          <p:cNvSpPr txBox="1"/>
          <p:nvPr/>
        </p:nvSpPr>
        <p:spPr>
          <a:xfrm>
            <a:off x="1396191" y="4016514"/>
            <a:ext cx="4114800" cy="707886"/>
          </a:xfrm>
          <a:prstGeom prst="rect">
            <a:avLst/>
          </a:prstGeom>
          <a:noFill/>
        </p:spPr>
        <p:txBody>
          <a:bodyPr wrap="square" rtlCol="0">
            <a:spAutoFit/>
          </a:bodyPr>
          <a:lstStyle/>
          <a:p>
            <a:pPr algn="ctr"/>
            <a:r>
              <a:rPr lang="en-US" sz="2000" dirty="0">
                <a:solidFill>
                  <a:srgbClr val="002060"/>
                </a:solidFill>
              </a:rPr>
              <a:t>Make levels of independent variables as distinct as possible</a:t>
            </a:r>
          </a:p>
        </p:txBody>
      </p:sp>
      <p:cxnSp>
        <p:nvCxnSpPr>
          <p:cNvPr id="9" name="Straight Arrow Connector 8"/>
          <p:cNvCxnSpPr/>
          <p:nvPr/>
        </p:nvCxnSpPr>
        <p:spPr>
          <a:xfrm rot="16200000" flipH="1">
            <a:off x="3262955" y="3864982"/>
            <a:ext cx="383735" cy="245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 name="Slide Number Placeholder 15"/>
          <p:cNvSpPr>
            <a:spLocks noGrp="1"/>
          </p:cNvSpPr>
          <p:nvPr>
            <p:ph type="sldNum" sz="quarter" idx="12"/>
          </p:nvPr>
        </p:nvSpPr>
        <p:spPr/>
        <p:txBody>
          <a:bodyPr/>
          <a:lstStyle/>
          <a:p>
            <a:fld id="{037C7FB2-55C6-45F6-A11B-3A57BCCC4939}" type="slidenum">
              <a:rPr lang="en-US" smtClean="0"/>
              <a:pPr/>
              <a:t>35</a:t>
            </a:fld>
            <a:endParaRPr lang="en-US"/>
          </a:p>
        </p:txBody>
      </p:sp>
      <p:sp>
        <p:nvSpPr>
          <p:cNvPr id="19" name="TextBox 18"/>
          <p:cNvSpPr txBox="1"/>
          <p:nvPr/>
        </p:nvSpPr>
        <p:spPr>
          <a:xfrm>
            <a:off x="557991" y="6034921"/>
            <a:ext cx="990600" cy="400110"/>
          </a:xfrm>
          <a:prstGeom prst="rect">
            <a:avLst/>
          </a:prstGeom>
          <a:noFill/>
        </p:spPr>
        <p:txBody>
          <a:bodyPr wrap="square" rtlCol="0">
            <a:spAutoFit/>
          </a:bodyPr>
          <a:lstStyle/>
          <a:p>
            <a:r>
              <a:rPr lang="en-US" sz="2000" dirty="0">
                <a:solidFill>
                  <a:srgbClr val="C00000"/>
                </a:solidFill>
              </a:rPr>
              <a:t>Case 2</a:t>
            </a:r>
          </a:p>
        </p:txBody>
      </p:sp>
      <p:sp>
        <p:nvSpPr>
          <p:cNvPr id="20" name="TextBox 19"/>
          <p:cNvSpPr txBox="1"/>
          <p:nvPr/>
        </p:nvSpPr>
        <p:spPr>
          <a:xfrm>
            <a:off x="1548591" y="6012597"/>
            <a:ext cx="5410200" cy="400110"/>
          </a:xfrm>
          <a:prstGeom prst="rect">
            <a:avLst/>
          </a:prstGeom>
          <a:noFill/>
        </p:spPr>
        <p:txBody>
          <a:bodyPr wrap="square" rtlCol="0">
            <a:spAutoFit/>
          </a:bodyPr>
          <a:lstStyle/>
          <a:p>
            <a:r>
              <a:rPr lang="en-US" sz="2000" dirty="0">
                <a:solidFill>
                  <a:srgbClr val="002060"/>
                </a:solidFill>
              </a:rPr>
              <a:t>45 min		60 min		75 min </a:t>
            </a:r>
          </a:p>
        </p:txBody>
      </p:sp>
      <p:sp>
        <p:nvSpPr>
          <p:cNvPr id="21" name="TextBox 20"/>
          <p:cNvSpPr txBox="1"/>
          <p:nvPr/>
        </p:nvSpPr>
        <p:spPr>
          <a:xfrm>
            <a:off x="557991" y="5661124"/>
            <a:ext cx="990600" cy="400110"/>
          </a:xfrm>
          <a:prstGeom prst="rect">
            <a:avLst/>
          </a:prstGeom>
          <a:noFill/>
        </p:spPr>
        <p:txBody>
          <a:bodyPr wrap="square" rtlCol="0">
            <a:spAutoFit/>
          </a:bodyPr>
          <a:lstStyle/>
          <a:p>
            <a:r>
              <a:rPr lang="en-US" sz="2000" dirty="0">
                <a:solidFill>
                  <a:srgbClr val="C00000"/>
                </a:solidFill>
              </a:rPr>
              <a:t>Case 1</a:t>
            </a:r>
          </a:p>
        </p:txBody>
      </p:sp>
      <p:sp>
        <p:nvSpPr>
          <p:cNvPr id="22" name="TextBox 21"/>
          <p:cNvSpPr txBox="1"/>
          <p:nvPr/>
        </p:nvSpPr>
        <p:spPr>
          <a:xfrm>
            <a:off x="1548591" y="5638800"/>
            <a:ext cx="5334000" cy="400110"/>
          </a:xfrm>
          <a:prstGeom prst="rect">
            <a:avLst/>
          </a:prstGeom>
          <a:noFill/>
        </p:spPr>
        <p:txBody>
          <a:bodyPr wrap="square" rtlCol="0">
            <a:spAutoFit/>
          </a:bodyPr>
          <a:lstStyle/>
          <a:p>
            <a:r>
              <a:rPr lang="en-US" sz="2000" dirty="0">
                <a:solidFill>
                  <a:srgbClr val="002060"/>
                </a:solidFill>
              </a:rPr>
              <a:t>50 min		55 min		60min</a:t>
            </a:r>
          </a:p>
        </p:txBody>
      </p:sp>
      <p:cxnSp>
        <p:nvCxnSpPr>
          <p:cNvPr id="23" name="Straight Arrow Connector 22"/>
          <p:cNvCxnSpPr/>
          <p:nvPr/>
        </p:nvCxnSpPr>
        <p:spPr>
          <a:xfrm rot="16200000" flipH="1">
            <a:off x="3262953" y="3220747"/>
            <a:ext cx="383735" cy="245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28800" y="5029200"/>
            <a:ext cx="3962400" cy="430887"/>
          </a:xfrm>
          <a:prstGeom prst="rect">
            <a:avLst/>
          </a:prstGeom>
          <a:noFill/>
        </p:spPr>
        <p:txBody>
          <a:bodyPr wrap="square" rtlCol="0">
            <a:spAutoFit/>
          </a:bodyPr>
          <a:lstStyle/>
          <a:p>
            <a:r>
              <a:rPr lang="en-US" sz="2200" b="1" dirty="0">
                <a:solidFill>
                  <a:srgbClr val="C00000"/>
                </a:solidFill>
              </a:rPr>
              <a:t>Which one you will choose?</a:t>
            </a:r>
          </a:p>
        </p:txBody>
      </p:sp>
      <p:sp>
        <p:nvSpPr>
          <p:cNvPr id="3" name="TextBox 2"/>
          <p:cNvSpPr txBox="1"/>
          <p:nvPr/>
        </p:nvSpPr>
        <p:spPr>
          <a:xfrm>
            <a:off x="533400" y="1600200"/>
            <a:ext cx="1625404" cy="461665"/>
          </a:xfrm>
          <a:prstGeom prst="rect">
            <a:avLst/>
          </a:prstGeom>
          <a:noFill/>
        </p:spPr>
        <p:txBody>
          <a:bodyPr wrap="square" rtlCol="0">
            <a:spAutoFit/>
          </a:bodyPr>
          <a:lstStyle/>
          <a:p>
            <a:r>
              <a:rPr lang="en-US" sz="2400" b="1" dirty="0">
                <a:solidFill>
                  <a:srgbClr val="C00000"/>
                </a:solidFill>
              </a:rPr>
              <a:t>Example</a:t>
            </a:r>
            <a:r>
              <a:rPr lang="en-US" sz="2400" b="1" dirty="0">
                <a:solidFill>
                  <a:srgbClr val="002060"/>
                </a:solidFill>
              </a:rPr>
              <a:t>  :</a:t>
            </a:r>
          </a:p>
        </p:txBody>
      </p:sp>
      <p:sp>
        <p:nvSpPr>
          <p:cNvPr id="7" name="TextBox 6"/>
          <p:cNvSpPr txBox="1"/>
          <p:nvPr/>
        </p:nvSpPr>
        <p:spPr>
          <a:xfrm>
            <a:off x="2006404" y="1600200"/>
            <a:ext cx="6223196" cy="830997"/>
          </a:xfrm>
          <a:prstGeom prst="rect">
            <a:avLst/>
          </a:prstGeom>
          <a:noFill/>
        </p:spPr>
        <p:txBody>
          <a:bodyPr wrap="square" rtlCol="0">
            <a:spAutoFit/>
          </a:bodyPr>
          <a:lstStyle/>
          <a:p>
            <a:r>
              <a:rPr lang="en-US" sz="2400" b="1" dirty="0">
                <a:solidFill>
                  <a:srgbClr val="002060"/>
                </a:solidFill>
              </a:rPr>
              <a:t>Compare the effect of different class durations on the participant’s fatigue   </a:t>
            </a:r>
          </a:p>
        </p:txBody>
      </p:sp>
      <p:sp>
        <p:nvSpPr>
          <p:cNvPr id="8" name="TextBox 7">
            <a:extLst>
              <a:ext uri="{FF2B5EF4-FFF2-40B4-BE49-F238E27FC236}">
                <a16:creationId xmlns:a16="http://schemas.microsoft.com/office/drawing/2014/main" id="{5E9E8CA6-A323-E122-CA85-91DA59121E52}"/>
              </a:ext>
            </a:extLst>
          </p:cNvPr>
          <p:cNvSpPr txBox="1"/>
          <p:nvPr/>
        </p:nvSpPr>
        <p:spPr>
          <a:xfrm>
            <a:off x="6705600" y="2743200"/>
            <a:ext cx="1981199" cy="646331"/>
          </a:xfrm>
          <a:prstGeom prst="rect">
            <a:avLst/>
          </a:prstGeom>
          <a:noFill/>
        </p:spPr>
        <p:txBody>
          <a:bodyPr wrap="square" rtlCol="0">
            <a:spAutoFit/>
          </a:bodyPr>
          <a:lstStyle/>
          <a:p>
            <a:r>
              <a:rPr lang="en-IN" b="1" dirty="0">
                <a:solidFill>
                  <a:srgbClr val="C00000"/>
                </a:solidFill>
              </a:rPr>
              <a:t>IV</a:t>
            </a:r>
            <a:r>
              <a:rPr lang="en-IN" dirty="0"/>
              <a:t>: </a:t>
            </a:r>
            <a:r>
              <a:rPr lang="en-IN" dirty="0">
                <a:solidFill>
                  <a:srgbClr val="0070C0"/>
                </a:solidFill>
              </a:rPr>
              <a:t>Class duration  </a:t>
            </a:r>
          </a:p>
          <a:p>
            <a:r>
              <a:rPr lang="en-IN" dirty="0">
                <a:solidFill>
                  <a:srgbClr val="0070C0"/>
                </a:solidFill>
              </a:rPr>
              <a:t>        T1, T2, T3</a:t>
            </a:r>
          </a:p>
        </p:txBody>
      </p:sp>
      <p:sp>
        <p:nvSpPr>
          <p:cNvPr id="10" name="TextBox 9">
            <a:extLst>
              <a:ext uri="{FF2B5EF4-FFF2-40B4-BE49-F238E27FC236}">
                <a16:creationId xmlns:a16="http://schemas.microsoft.com/office/drawing/2014/main" id="{B5F92606-241E-F118-8F2C-F52B63D904F3}"/>
              </a:ext>
            </a:extLst>
          </p:cNvPr>
          <p:cNvSpPr txBox="1"/>
          <p:nvPr/>
        </p:nvSpPr>
        <p:spPr>
          <a:xfrm>
            <a:off x="6705600" y="3674344"/>
            <a:ext cx="1801784" cy="369332"/>
          </a:xfrm>
          <a:prstGeom prst="rect">
            <a:avLst/>
          </a:prstGeom>
          <a:noFill/>
        </p:spPr>
        <p:txBody>
          <a:bodyPr wrap="square" rtlCol="0">
            <a:spAutoFit/>
          </a:bodyPr>
          <a:lstStyle/>
          <a:p>
            <a:r>
              <a:rPr lang="en-IN" b="1" dirty="0">
                <a:solidFill>
                  <a:srgbClr val="C00000"/>
                </a:solidFill>
              </a:rPr>
              <a:t>DV</a:t>
            </a:r>
            <a:r>
              <a:rPr lang="en-IN" dirty="0">
                <a:solidFill>
                  <a:srgbClr val="C00000"/>
                </a:solidFill>
              </a:rPr>
              <a:t>: </a:t>
            </a:r>
            <a:r>
              <a:rPr lang="en-IN" dirty="0">
                <a:solidFill>
                  <a:srgbClr val="0070C0"/>
                </a:solidFill>
              </a:rPr>
              <a:t>Fatigue</a:t>
            </a:r>
          </a:p>
        </p:txBody>
      </p:sp>
      <p:sp>
        <p:nvSpPr>
          <p:cNvPr id="11" name="TextBox 10">
            <a:extLst>
              <a:ext uri="{FF2B5EF4-FFF2-40B4-BE49-F238E27FC236}">
                <a16:creationId xmlns:a16="http://schemas.microsoft.com/office/drawing/2014/main" id="{59497878-5F86-810C-4577-D498CF68F908}"/>
              </a:ext>
            </a:extLst>
          </p:cNvPr>
          <p:cNvSpPr txBox="1"/>
          <p:nvPr/>
        </p:nvSpPr>
        <p:spPr>
          <a:xfrm>
            <a:off x="1752600" y="5391090"/>
            <a:ext cx="732523" cy="400110"/>
          </a:xfrm>
          <a:prstGeom prst="rect">
            <a:avLst/>
          </a:prstGeom>
          <a:noFill/>
        </p:spPr>
        <p:txBody>
          <a:bodyPr wrap="square" rtlCol="0">
            <a:spAutoFit/>
          </a:bodyPr>
          <a:lstStyle/>
          <a:p>
            <a:r>
              <a:rPr lang="en-IN" sz="2000" b="1" dirty="0">
                <a:solidFill>
                  <a:srgbClr val="0070C0"/>
                </a:solidFill>
              </a:rPr>
              <a:t>T1</a:t>
            </a:r>
          </a:p>
        </p:txBody>
      </p:sp>
      <p:sp>
        <p:nvSpPr>
          <p:cNvPr id="12" name="TextBox 11">
            <a:extLst>
              <a:ext uri="{FF2B5EF4-FFF2-40B4-BE49-F238E27FC236}">
                <a16:creationId xmlns:a16="http://schemas.microsoft.com/office/drawing/2014/main" id="{82F498B6-761B-C78C-BA06-557FDACF5C3E}"/>
              </a:ext>
            </a:extLst>
          </p:cNvPr>
          <p:cNvSpPr txBox="1"/>
          <p:nvPr/>
        </p:nvSpPr>
        <p:spPr>
          <a:xfrm>
            <a:off x="3548532" y="5382490"/>
            <a:ext cx="732523" cy="400110"/>
          </a:xfrm>
          <a:prstGeom prst="rect">
            <a:avLst/>
          </a:prstGeom>
          <a:noFill/>
        </p:spPr>
        <p:txBody>
          <a:bodyPr wrap="square" rtlCol="0">
            <a:spAutoFit/>
          </a:bodyPr>
          <a:lstStyle/>
          <a:p>
            <a:r>
              <a:rPr lang="en-IN" sz="2000" b="1" dirty="0">
                <a:solidFill>
                  <a:srgbClr val="0070C0"/>
                </a:solidFill>
              </a:rPr>
              <a:t>T2</a:t>
            </a:r>
          </a:p>
        </p:txBody>
      </p:sp>
      <p:sp>
        <p:nvSpPr>
          <p:cNvPr id="13" name="TextBox 12">
            <a:extLst>
              <a:ext uri="{FF2B5EF4-FFF2-40B4-BE49-F238E27FC236}">
                <a16:creationId xmlns:a16="http://schemas.microsoft.com/office/drawing/2014/main" id="{00FF4329-6D1B-1099-1081-C6A6223C0865}"/>
              </a:ext>
            </a:extLst>
          </p:cNvPr>
          <p:cNvSpPr txBox="1"/>
          <p:nvPr/>
        </p:nvSpPr>
        <p:spPr>
          <a:xfrm>
            <a:off x="5382490" y="5382490"/>
            <a:ext cx="732523" cy="400110"/>
          </a:xfrm>
          <a:prstGeom prst="rect">
            <a:avLst/>
          </a:prstGeom>
          <a:noFill/>
        </p:spPr>
        <p:txBody>
          <a:bodyPr wrap="square" rtlCol="0">
            <a:spAutoFit/>
          </a:bodyPr>
          <a:lstStyle/>
          <a:p>
            <a:r>
              <a:rPr lang="en-IN" sz="2000" b="1" dirty="0">
                <a:solidFill>
                  <a:srgbClr val="0070C0"/>
                </a:solidFill>
              </a:rPr>
              <a:t>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down)">
                                      <p:cBhvr>
                                        <p:cTn id="56" dur="500"/>
                                        <p:tgtEl>
                                          <p:spTgt spid="2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ppt_x"/>
                                          </p:val>
                                        </p:tav>
                                        <p:tav tm="100000">
                                          <p:val>
                                            <p:strVal val="#ppt_x"/>
                                          </p:val>
                                        </p:tav>
                                      </p:tavLst>
                                    </p:anim>
                                    <p:anim calcmode="lin" valueType="num">
                                      <p:cBhvr additive="base">
                                        <p:cTn id="6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9" grpId="0"/>
      <p:bldP spid="20" grpId="0"/>
      <p:bldP spid="21" grpId="0"/>
      <p:bldP spid="22" grpId="0"/>
      <p:bldP spid="24" grpId="0"/>
      <p:bldP spid="3" grpId="0"/>
      <p:bldP spid="7" grpId="0"/>
      <p:bldP spid="8" grpId="0"/>
      <p:bldP spid="10" grpId="0"/>
      <p:bldP spid="11" grpId="0"/>
      <p:bldP spid="12"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5334000" cy="1252728"/>
          </a:xfrm>
        </p:spPr>
        <p:txBody>
          <a:bodyPr/>
          <a:lstStyle/>
          <a:p>
            <a:r>
              <a:rPr lang="en-US" dirty="0"/>
              <a:t>Extraneous Variance</a:t>
            </a:r>
          </a:p>
        </p:txBody>
      </p:sp>
      <p:sp>
        <p:nvSpPr>
          <p:cNvPr id="4" name="Rounded Rectangle 3"/>
          <p:cNvSpPr/>
          <p:nvPr/>
        </p:nvSpPr>
        <p:spPr>
          <a:xfrm>
            <a:off x="1066800" y="1600200"/>
            <a:ext cx="6781800" cy="4572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2800" dirty="0">
                <a:solidFill>
                  <a:srgbClr val="002060"/>
                </a:solidFill>
              </a:rPr>
              <a:t>Methods of Controlling Extraneous Variance</a:t>
            </a:r>
          </a:p>
        </p:txBody>
      </p:sp>
      <p:sp>
        <p:nvSpPr>
          <p:cNvPr id="5" name="Slide Number Placeholder 4"/>
          <p:cNvSpPr>
            <a:spLocks noGrp="1"/>
          </p:cNvSpPr>
          <p:nvPr>
            <p:ph type="sldNum" sz="quarter" idx="12"/>
          </p:nvPr>
        </p:nvSpPr>
        <p:spPr/>
        <p:txBody>
          <a:bodyPr/>
          <a:lstStyle/>
          <a:p>
            <a:fld id="{037C7FB2-55C6-45F6-A11B-3A57BCCC4939}" type="slidenum">
              <a:rPr lang="en-US" smtClean="0"/>
              <a:pPr/>
              <a:t>36</a:t>
            </a:fld>
            <a:endParaRPr lang="en-US"/>
          </a:p>
        </p:txBody>
      </p:sp>
      <p:sp>
        <p:nvSpPr>
          <p:cNvPr id="6" name="TextBox 5">
            <a:extLst>
              <a:ext uri="{FF2B5EF4-FFF2-40B4-BE49-F238E27FC236}">
                <a16:creationId xmlns:a16="http://schemas.microsoft.com/office/drawing/2014/main" id="{06ED5F0A-637F-689E-3203-B982ACE75849}"/>
              </a:ext>
            </a:extLst>
          </p:cNvPr>
          <p:cNvSpPr txBox="1"/>
          <p:nvPr/>
        </p:nvSpPr>
        <p:spPr>
          <a:xfrm>
            <a:off x="2667000" y="4724400"/>
            <a:ext cx="3505200" cy="923330"/>
          </a:xfrm>
          <a:prstGeom prst="rect">
            <a:avLst/>
          </a:prstGeom>
          <a:noFill/>
        </p:spPr>
        <p:txBody>
          <a:bodyPr wrap="square" rtlCol="0">
            <a:spAutoFit/>
          </a:bodyPr>
          <a:lstStyle/>
          <a:p>
            <a:pPr marL="342900" indent="-342900">
              <a:buAutoNum type="arabicPeriod" startAt="4"/>
            </a:pPr>
            <a:r>
              <a:rPr lang="en-US" sz="1800" dirty="0">
                <a:solidFill>
                  <a:srgbClr val="002060"/>
                </a:solidFill>
              </a:rPr>
              <a:t>Blocking</a:t>
            </a:r>
            <a:endParaRPr lang="en-US" dirty="0">
              <a:solidFill>
                <a:srgbClr val="002060"/>
              </a:solidFill>
            </a:endParaRPr>
          </a:p>
          <a:p>
            <a:pPr marL="342900" indent="-342900">
              <a:buAutoNum type="arabicPeriod" startAt="4"/>
            </a:pPr>
            <a:r>
              <a:rPr lang="en-US" sz="1800" dirty="0">
                <a:solidFill>
                  <a:srgbClr val="002060"/>
                </a:solidFill>
                <a:hlinkClick r:id="rId2" action="ppaction://hlinksldjump"/>
              </a:rPr>
              <a:t>Repeated measures design</a:t>
            </a:r>
            <a:endParaRPr lang="en-US" sz="1800" dirty="0">
              <a:solidFill>
                <a:srgbClr val="002060"/>
              </a:solidFill>
            </a:endParaRPr>
          </a:p>
          <a:p>
            <a:pPr marL="342900" indent="-342900">
              <a:buAutoNum type="arabicPeriod" startAt="4"/>
            </a:pPr>
            <a:r>
              <a:rPr lang="en-US" sz="1800" dirty="0">
                <a:solidFill>
                  <a:srgbClr val="002060"/>
                </a:solidFill>
                <a:hlinkClick r:id="rId3" action="ppaction://hlinksldjump"/>
              </a:rPr>
              <a:t>ANCOVA design</a:t>
            </a:r>
            <a:endParaRPr lang="en-IN" dirty="0"/>
          </a:p>
        </p:txBody>
      </p:sp>
      <p:sp>
        <p:nvSpPr>
          <p:cNvPr id="7" name="TextBox 6">
            <a:extLst>
              <a:ext uri="{FF2B5EF4-FFF2-40B4-BE49-F238E27FC236}">
                <a16:creationId xmlns:a16="http://schemas.microsoft.com/office/drawing/2014/main" id="{21F49B24-42DC-74E2-3311-DDE01BB11867}"/>
              </a:ext>
            </a:extLst>
          </p:cNvPr>
          <p:cNvSpPr txBox="1"/>
          <p:nvPr/>
        </p:nvSpPr>
        <p:spPr>
          <a:xfrm>
            <a:off x="2438400" y="2514600"/>
            <a:ext cx="3733800" cy="461665"/>
          </a:xfrm>
          <a:prstGeom prst="rect">
            <a:avLst/>
          </a:prstGeom>
          <a:noFill/>
        </p:spPr>
        <p:txBody>
          <a:bodyPr wrap="square" rtlCol="0">
            <a:spAutoFit/>
          </a:bodyPr>
          <a:lstStyle/>
          <a:p>
            <a:r>
              <a:rPr lang="en-IN" sz="2400" b="1" dirty="0">
                <a:solidFill>
                  <a:srgbClr val="C00000"/>
                </a:solidFill>
              </a:rPr>
              <a:t>Non-Statistical Procedures</a:t>
            </a:r>
          </a:p>
        </p:txBody>
      </p:sp>
      <p:sp>
        <p:nvSpPr>
          <p:cNvPr id="8" name="TextBox 7">
            <a:extLst>
              <a:ext uri="{FF2B5EF4-FFF2-40B4-BE49-F238E27FC236}">
                <a16:creationId xmlns:a16="http://schemas.microsoft.com/office/drawing/2014/main" id="{60FB5814-81AC-03C0-DE5E-6BA37D5162EB}"/>
              </a:ext>
            </a:extLst>
          </p:cNvPr>
          <p:cNvSpPr txBox="1"/>
          <p:nvPr/>
        </p:nvSpPr>
        <p:spPr>
          <a:xfrm>
            <a:off x="2590800" y="2990671"/>
            <a:ext cx="2590800" cy="1015663"/>
          </a:xfrm>
          <a:prstGeom prst="rect">
            <a:avLst/>
          </a:prstGeom>
          <a:noFill/>
        </p:spPr>
        <p:txBody>
          <a:bodyPr wrap="square" rtlCol="0">
            <a:spAutoFit/>
          </a:bodyPr>
          <a:lstStyle/>
          <a:p>
            <a:pPr marL="342900" indent="-342900">
              <a:buAutoNum type="arabicPeriod"/>
            </a:pPr>
            <a:r>
              <a:rPr lang="en-US" sz="2000" dirty="0">
                <a:solidFill>
                  <a:srgbClr val="002060"/>
                </a:solidFill>
              </a:rPr>
              <a:t>Randomization</a:t>
            </a:r>
          </a:p>
          <a:p>
            <a:pPr marL="342900" indent="-342900">
              <a:buAutoNum type="arabicPeriod"/>
            </a:pPr>
            <a:r>
              <a:rPr lang="en-US" sz="2000" dirty="0">
                <a:solidFill>
                  <a:srgbClr val="002060"/>
                </a:solidFill>
              </a:rPr>
              <a:t>Elimination</a:t>
            </a:r>
          </a:p>
          <a:p>
            <a:pPr marL="342900" indent="-342900">
              <a:buAutoNum type="arabicPeriod"/>
            </a:pPr>
            <a:r>
              <a:rPr lang="en-US" sz="2000" dirty="0">
                <a:solidFill>
                  <a:srgbClr val="002060"/>
                </a:solidFill>
              </a:rPr>
              <a:t>Matching </a:t>
            </a:r>
            <a:endParaRPr lang="en-IN" dirty="0"/>
          </a:p>
        </p:txBody>
      </p:sp>
      <p:sp>
        <p:nvSpPr>
          <p:cNvPr id="9" name="TextBox 8">
            <a:extLst>
              <a:ext uri="{FF2B5EF4-FFF2-40B4-BE49-F238E27FC236}">
                <a16:creationId xmlns:a16="http://schemas.microsoft.com/office/drawing/2014/main" id="{BBAE9F72-4E8D-04AF-580B-D9C7A6E6787B}"/>
              </a:ext>
            </a:extLst>
          </p:cNvPr>
          <p:cNvSpPr txBox="1"/>
          <p:nvPr/>
        </p:nvSpPr>
        <p:spPr>
          <a:xfrm>
            <a:off x="2438400" y="4262735"/>
            <a:ext cx="3733800" cy="461665"/>
          </a:xfrm>
          <a:prstGeom prst="rect">
            <a:avLst/>
          </a:prstGeom>
          <a:noFill/>
        </p:spPr>
        <p:txBody>
          <a:bodyPr wrap="square" rtlCol="0">
            <a:spAutoFit/>
          </a:bodyPr>
          <a:lstStyle/>
          <a:p>
            <a:r>
              <a:rPr lang="en-IN" sz="2400" b="1" dirty="0">
                <a:solidFill>
                  <a:srgbClr val="C00000"/>
                </a:solidFill>
              </a:rPr>
              <a:t>Statistical Procedures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284"/>
            <a:ext cx="8229600" cy="1143000"/>
          </a:xfrm>
        </p:spPr>
        <p:txBody>
          <a:bodyPr>
            <a:normAutofit fontScale="90000"/>
          </a:bodyPr>
          <a:lstStyle/>
          <a:p>
            <a:pPr algn="l"/>
            <a:r>
              <a:rPr lang="en-US" sz="4600" dirty="0"/>
              <a:t>Randomization </a:t>
            </a:r>
            <a:br>
              <a:rPr lang="en-US" dirty="0"/>
            </a:br>
            <a:r>
              <a:rPr lang="en-US" dirty="0"/>
              <a:t>                                - </a:t>
            </a:r>
            <a:r>
              <a:rPr lang="en-US" sz="2700" dirty="0"/>
              <a:t>Controlling Extraneous Variance</a:t>
            </a:r>
          </a:p>
        </p:txBody>
      </p:sp>
      <p:sp>
        <p:nvSpPr>
          <p:cNvPr id="4" name="TextBox 3"/>
          <p:cNvSpPr txBox="1"/>
          <p:nvPr/>
        </p:nvSpPr>
        <p:spPr>
          <a:xfrm>
            <a:off x="1371600" y="1524000"/>
            <a:ext cx="6019800" cy="830997"/>
          </a:xfrm>
          <a:prstGeom prst="rect">
            <a:avLst/>
          </a:prstGeom>
          <a:noFill/>
        </p:spPr>
        <p:txBody>
          <a:bodyPr wrap="square" rtlCol="0">
            <a:spAutoFit/>
          </a:bodyPr>
          <a:lstStyle/>
          <a:p>
            <a:pPr algn="ctr"/>
            <a:r>
              <a:rPr lang="en-US" sz="2400" dirty="0">
                <a:solidFill>
                  <a:srgbClr val="002060"/>
                </a:solidFill>
              </a:rPr>
              <a:t>A powerful method of controlling the effect of extraneous variable</a:t>
            </a:r>
          </a:p>
        </p:txBody>
      </p:sp>
      <p:sp>
        <p:nvSpPr>
          <p:cNvPr id="6" name="TextBox 5"/>
          <p:cNvSpPr txBox="1"/>
          <p:nvPr/>
        </p:nvSpPr>
        <p:spPr>
          <a:xfrm>
            <a:off x="1447800" y="2808238"/>
            <a:ext cx="5105400" cy="1169551"/>
          </a:xfrm>
          <a:prstGeom prst="rect">
            <a:avLst/>
          </a:prstGeom>
          <a:noFill/>
        </p:spPr>
        <p:txBody>
          <a:bodyPr wrap="square" rtlCol="0">
            <a:spAutoFit/>
          </a:bodyPr>
          <a:lstStyle/>
          <a:p>
            <a:r>
              <a:rPr lang="en-US" sz="2400" b="1" dirty="0">
                <a:solidFill>
                  <a:srgbClr val="C00000"/>
                </a:solidFill>
              </a:rPr>
              <a:t>Strategy </a:t>
            </a:r>
            <a:endParaRPr lang="en-US" dirty="0">
              <a:solidFill>
                <a:srgbClr val="002060"/>
              </a:solidFill>
            </a:endParaRPr>
          </a:p>
          <a:p>
            <a:pPr>
              <a:spcBef>
                <a:spcPts val="600"/>
              </a:spcBef>
              <a:buFont typeface="Wingdings" pitchFamily="2" charset="2"/>
              <a:buChar char="Ø"/>
            </a:pPr>
            <a:r>
              <a:rPr lang="en-US" dirty="0">
                <a:solidFill>
                  <a:srgbClr val="002060"/>
                </a:solidFill>
              </a:rPr>
              <a:t>   Always draw random Sample</a:t>
            </a:r>
          </a:p>
          <a:p>
            <a:pPr>
              <a:spcBef>
                <a:spcPts val="600"/>
              </a:spcBef>
              <a:buFont typeface="Wingdings" pitchFamily="2" charset="2"/>
              <a:buChar char="Ø"/>
            </a:pPr>
            <a:r>
              <a:rPr lang="en-US" dirty="0">
                <a:solidFill>
                  <a:srgbClr val="002060"/>
                </a:solidFill>
              </a:rPr>
              <a:t>   Allocate treatments randomly to the subjects</a:t>
            </a:r>
          </a:p>
        </p:txBody>
      </p:sp>
      <p:sp>
        <p:nvSpPr>
          <p:cNvPr id="7" name="TextBox 6"/>
          <p:cNvSpPr txBox="1"/>
          <p:nvPr/>
        </p:nvSpPr>
        <p:spPr>
          <a:xfrm>
            <a:off x="1447800" y="4332238"/>
            <a:ext cx="5257800" cy="1154162"/>
          </a:xfrm>
          <a:prstGeom prst="rect">
            <a:avLst/>
          </a:prstGeom>
          <a:noFill/>
        </p:spPr>
        <p:txBody>
          <a:bodyPr wrap="square" rtlCol="0">
            <a:spAutoFit/>
          </a:bodyPr>
          <a:lstStyle/>
          <a:p>
            <a:r>
              <a:rPr lang="en-US" sz="2400" b="1" dirty="0">
                <a:solidFill>
                  <a:srgbClr val="C00000"/>
                </a:solidFill>
              </a:rPr>
              <a:t>Outcome</a:t>
            </a:r>
          </a:p>
          <a:p>
            <a:pPr marL="347663" indent="-347663">
              <a:spcBef>
                <a:spcPts val="600"/>
              </a:spcBef>
              <a:buFont typeface="Wingdings" pitchFamily="2" charset="2"/>
              <a:buChar char="Ø"/>
            </a:pPr>
            <a:r>
              <a:rPr lang="en-US" sz="2000" dirty="0">
                <a:solidFill>
                  <a:srgbClr val="002060"/>
                </a:solidFill>
              </a:rPr>
              <a:t>Enhancing external and internal validity </a:t>
            </a:r>
          </a:p>
          <a:p>
            <a:pPr marL="347663" indent="-347663">
              <a:buFont typeface="Wingdings" pitchFamily="2" charset="2"/>
              <a:buChar char="Ø"/>
            </a:pPr>
            <a:r>
              <a:rPr lang="en-US" sz="2000" dirty="0">
                <a:solidFill>
                  <a:srgbClr val="002060"/>
                </a:solidFill>
              </a:rPr>
              <a:t>Removing the confounding effect</a:t>
            </a:r>
          </a:p>
        </p:txBody>
      </p:sp>
      <p:sp>
        <p:nvSpPr>
          <p:cNvPr id="8" name="Slide Number Placeholder 7"/>
          <p:cNvSpPr>
            <a:spLocks noGrp="1"/>
          </p:cNvSpPr>
          <p:nvPr>
            <p:ph type="sldNum" sz="quarter" idx="12"/>
          </p:nvPr>
        </p:nvSpPr>
        <p:spPr/>
        <p:txBody>
          <a:bodyPr/>
          <a:lstStyle/>
          <a:p>
            <a:fld id="{037C7FB2-55C6-45F6-A11B-3A57BCCC4939}" type="slidenum">
              <a:rPr lang="en-US" smtClean="0"/>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solidFill>
                  <a:srgbClr val="FFC000"/>
                </a:solidFill>
              </a:rPr>
              <a:t>Elimination Method </a:t>
            </a:r>
            <a:br>
              <a:rPr lang="en-US" dirty="0">
                <a:solidFill>
                  <a:srgbClr val="FFC000"/>
                </a:solidFill>
              </a:rPr>
            </a:br>
            <a:r>
              <a:rPr lang="en-US" dirty="0">
                <a:solidFill>
                  <a:srgbClr val="FFC000"/>
                </a:solidFill>
              </a:rPr>
              <a:t>                           </a:t>
            </a:r>
            <a:r>
              <a:rPr lang="en-US" sz="3100" dirty="0">
                <a:solidFill>
                  <a:srgbClr val="FFC000"/>
                </a:solidFill>
              </a:rPr>
              <a:t>- Controlling Extraneous Variance</a:t>
            </a:r>
          </a:p>
        </p:txBody>
      </p:sp>
      <p:sp>
        <p:nvSpPr>
          <p:cNvPr id="11" name="Slide Number Placeholder 10"/>
          <p:cNvSpPr>
            <a:spLocks noGrp="1"/>
          </p:cNvSpPr>
          <p:nvPr>
            <p:ph type="sldNum" sz="quarter" idx="12"/>
          </p:nvPr>
        </p:nvSpPr>
        <p:spPr/>
        <p:txBody>
          <a:bodyPr/>
          <a:lstStyle/>
          <a:p>
            <a:fld id="{037C7FB2-55C6-45F6-A11B-3A57BCCC4939}" type="slidenum">
              <a:rPr lang="en-US" smtClean="0">
                <a:solidFill>
                  <a:schemeClr val="tx1"/>
                </a:solidFill>
              </a:rPr>
              <a:pPr/>
              <a:t>38</a:t>
            </a:fld>
            <a:endParaRPr lang="en-US">
              <a:solidFill>
                <a:schemeClr val="tx1"/>
              </a:solidFill>
            </a:endParaRPr>
          </a:p>
        </p:txBody>
      </p:sp>
      <p:sp>
        <p:nvSpPr>
          <p:cNvPr id="12" name="TextBox 11"/>
          <p:cNvSpPr txBox="1"/>
          <p:nvPr/>
        </p:nvSpPr>
        <p:spPr>
          <a:xfrm>
            <a:off x="1418772" y="5424407"/>
            <a:ext cx="6506028" cy="400110"/>
          </a:xfrm>
          <a:prstGeom prst="rect">
            <a:avLst/>
          </a:prstGeom>
          <a:noFill/>
        </p:spPr>
        <p:txBody>
          <a:bodyPr wrap="square" rtlCol="0">
            <a:spAutoFit/>
          </a:bodyPr>
          <a:lstStyle/>
          <a:p>
            <a:r>
              <a:rPr lang="en-US" sz="2000" b="1" dirty="0">
                <a:solidFill>
                  <a:srgbClr val="002060"/>
                </a:solidFill>
              </a:rPr>
              <a:t>Example 1:   </a:t>
            </a:r>
            <a:r>
              <a:rPr lang="en-US" sz="2000" dirty="0">
                <a:solidFill>
                  <a:srgbClr val="002060"/>
                </a:solidFill>
              </a:rPr>
              <a:t>Effect of advertisement on sale of cosmetics</a:t>
            </a:r>
          </a:p>
        </p:txBody>
      </p:sp>
      <p:sp>
        <p:nvSpPr>
          <p:cNvPr id="13" name="TextBox 12"/>
          <p:cNvSpPr txBox="1"/>
          <p:nvPr/>
        </p:nvSpPr>
        <p:spPr>
          <a:xfrm>
            <a:off x="1406235" y="5772090"/>
            <a:ext cx="5715000" cy="400110"/>
          </a:xfrm>
          <a:prstGeom prst="rect">
            <a:avLst/>
          </a:prstGeom>
          <a:noFill/>
        </p:spPr>
        <p:txBody>
          <a:bodyPr wrap="square" rtlCol="0">
            <a:spAutoFit/>
          </a:bodyPr>
          <a:lstStyle/>
          <a:p>
            <a:r>
              <a:rPr lang="en-US" sz="2000" b="1" dirty="0">
                <a:solidFill>
                  <a:srgbClr val="002060"/>
                </a:solidFill>
              </a:rPr>
              <a:t>Example 2:   </a:t>
            </a:r>
            <a:r>
              <a:rPr lang="en-US" sz="2000" dirty="0">
                <a:solidFill>
                  <a:srgbClr val="002060"/>
                </a:solidFill>
              </a:rPr>
              <a:t>Effect of exercise on strength</a:t>
            </a:r>
          </a:p>
        </p:txBody>
      </p:sp>
      <p:sp>
        <p:nvSpPr>
          <p:cNvPr id="3" name="TextBox 2">
            <a:extLst>
              <a:ext uri="{FF2B5EF4-FFF2-40B4-BE49-F238E27FC236}">
                <a16:creationId xmlns:a16="http://schemas.microsoft.com/office/drawing/2014/main" id="{CF86F3CF-67A6-6039-C23F-B7D57D61B823}"/>
              </a:ext>
            </a:extLst>
          </p:cNvPr>
          <p:cNvSpPr txBox="1"/>
          <p:nvPr/>
        </p:nvSpPr>
        <p:spPr>
          <a:xfrm>
            <a:off x="1371600" y="2655838"/>
            <a:ext cx="5410200" cy="1123384"/>
          </a:xfrm>
          <a:prstGeom prst="rect">
            <a:avLst/>
          </a:prstGeom>
          <a:noFill/>
        </p:spPr>
        <p:txBody>
          <a:bodyPr wrap="square" rtlCol="0">
            <a:spAutoFit/>
          </a:bodyPr>
          <a:lstStyle/>
          <a:p>
            <a:r>
              <a:rPr lang="en-US" sz="2200" b="1" dirty="0">
                <a:solidFill>
                  <a:srgbClr val="C00000"/>
                </a:solidFill>
              </a:rPr>
              <a:t>Strategy </a:t>
            </a:r>
            <a:endParaRPr lang="en-US" sz="2200" dirty="0">
              <a:solidFill>
                <a:srgbClr val="002060"/>
              </a:solidFill>
            </a:endParaRPr>
          </a:p>
          <a:p>
            <a:pPr>
              <a:spcBef>
                <a:spcPts val="600"/>
              </a:spcBef>
              <a:buFont typeface="Wingdings" pitchFamily="2" charset="2"/>
              <a:buChar char="Ø"/>
            </a:pPr>
            <a:r>
              <a:rPr lang="en-US" sz="2000" dirty="0">
                <a:solidFill>
                  <a:srgbClr val="002060"/>
                </a:solidFill>
              </a:rPr>
              <a:t>  Eliminate extraneous variable that affects the </a:t>
            </a:r>
          </a:p>
          <a:p>
            <a:r>
              <a:rPr lang="en-US" sz="2000" dirty="0">
                <a:solidFill>
                  <a:srgbClr val="002060"/>
                </a:solidFill>
              </a:rPr>
              <a:t>      dependent variable </a:t>
            </a:r>
            <a:endParaRPr lang="en-US" dirty="0">
              <a:solidFill>
                <a:srgbClr val="002060"/>
              </a:solidFill>
            </a:endParaRPr>
          </a:p>
        </p:txBody>
      </p:sp>
      <p:sp>
        <p:nvSpPr>
          <p:cNvPr id="6" name="TextBox 5">
            <a:extLst>
              <a:ext uri="{FF2B5EF4-FFF2-40B4-BE49-F238E27FC236}">
                <a16:creationId xmlns:a16="http://schemas.microsoft.com/office/drawing/2014/main" id="{5314DBFE-46B3-BD78-9282-8DC2B696FAF4}"/>
              </a:ext>
            </a:extLst>
          </p:cNvPr>
          <p:cNvSpPr txBox="1"/>
          <p:nvPr/>
        </p:nvSpPr>
        <p:spPr>
          <a:xfrm>
            <a:off x="1371600" y="3878014"/>
            <a:ext cx="5257800" cy="846386"/>
          </a:xfrm>
          <a:prstGeom prst="rect">
            <a:avLst/>
          </a:prstGeom>
          <a:noFill/>
        </p:spPr>
        <p:txBody>
          <a:bodyPr wrap="square" rtlCol="0">
            <a:spAutoFit/>
          </a:bodyPr>
          <a:lstStyle/>
          <a:p>
            <a:r>
              <a:rPr lang="en-US" sz="2200" b="1" dirty="0">
                <a:solidFill>
                  <a:srgbClr val="C00000"/>
                </a:solidFill>
              </a:rPr>
              <a:t>Drawback</a:t>
            </a:r>
          </a:p>
          <a:p>
            <a:pPr marL="347663" indent="-347663">
              <a:spcBef>
                <a:spcPts val="600"/>
              </a:spcBef>
              <a:buFont typeface="Wingdings" pitchFamily="2" charset="2"/>
              <a:buChar char="Ø"/>
            </a:pPr>
            <a:r>
              <a:rPr lang="en-US" sz="2000" dirty="0">
                <a:solidFill>
                  <a:srgbClr val="002060"/>
                </a:solidFill>
              </a:rPr>
              <a:t>The findings can not be generalized</a:t>
            </a:r>
          </a:p>
        </p:txBody>
      </p:sp>
      <p:sp>
        <p:nvSpPr>
          <p:cNvPr id="7" name="TextBox 6">
            <a:extLst>
              <a:ext uri="{FF2B5EF4-FFF2-40B4-BE49-F238E27FC236}">
                <a16:creationId xmlns:a16="http://schemas.microsoft.com/office/drawing/2014/main" id="{E77D53CD-58E4-1C80-3722-9ADF4EA05B6C}"/>
              </a:ext>
            </a:extLst>
          </p:cNvPr>
          <p:cNvSpPr txBox="1"/>
          <p:nvPr/>
        </p:nvSpPr>
        <p:spPr>
          <a:xfrm>
            <a:off x="1219200" y="1600200"/>
            <a:ext cx="6019800" cy="830997"/>
          </a:xfrm>
          <a:prstGeom prst="rect">
            <a:avLst/>
          </a:prstGeom>
          <a:noFill/>
        </p:spPr>
        <p:txBody>
          <a:bodyPr wrap="square" rtlCol="0">
            <a:spAutoFit/>
          </a:bodyPr>
          <a:lstStyle/>
          <a:p>
            <a:pPr algn="ctr"/>
            <a:r>
              <a:rPr lang="en-US" sz="2400" dirty="0">
                <a:solidFill>
                  <a:srgbClr val="002060"/>
                </a:solidFill>
              </a:rPr>
              <a:t>Controlling the Effect of extraneous variable through its elimination</a:t>
            </a:r>
          </a:p>
        </p:txBody>
      </p:sp>
      <p:sp>
        <p:nvSpPr>
          <p:cNvPr id="8" name="TextBox 7">
            <a:extLst>
              <a:ext uri="{FF2B5EF4-FFF2-40B4-BE49-F238E27FC236}">
                <a16:creationId xmlns:a16="http://schemas.microsoft.com/office/drawing/2014/main" id="{9693C8DB-A704-83EF-4A26-9B72F8D57ACD}"/>
              </a:ext>
            </a:extLst>
          </p:cNvPr>
          <p:cNvSpPr txBox="1"/>
          <p:nvPr/>
        </p:nvSpPr>
        <p:spPr>
          <a:xfrm>
            <a:off x="1371600" y="5044589"/>
            <a:ext cx="7010400" cy="441811"/>
          </a:xfrm>
          <a:prstGeom prst="rect">
            <a:avLst/>
          </a:prstGeom>
          <a:noFill/>
        </p:spPr>
        <p:txBody>
          <a:bodyPr wrap="square" rtlCol="0">
            <a:spAutoFit/>
          </a:bodyPr>
          <a:lstStyle/>
          <a:p>
            <a:r>
              <a:rPr lang="en-US" sz="2200" b="1" dirty="0">
                <a:solidFill>
                  <a:srgbClr val="C00000"/>
                </a:solidFill>
              </a:rPr>
              <a:t>Which extraneous variable you will choose to eliminate?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 grpId="0"/>
      <p:bldP spid="6"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3775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1</a:t>
            </a:r>
          </a:p>
        </p:txBody>
      </p:sp>
      <p:sp>
        <p:nvSpPr>
          <p:cNvPr id="7" name="Rectangle 6"/>
          <p:cNvSpPr/>
          <p:nvPr/>
        </p:nvSpPr>
        <p:spPr>
          <a:xfrm>
            <a:off x="68347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3</a:t>
            </a:r>
          </a:p>
        </p:txBody>
      </p:sp>
      <p:sp>
        <p:nvSpPr>
          <p:cNvPr id="8" name="Rectangle 7"/>
          <p:cNvSpPr/>
          <p:nvPr/>
        </p:nvSpPr>
        <p:spPr>
          <a:xfrm>
            <a:off x="72919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2</a:t>
            </a:r>
          </a:p>
        </p:txBody>
      </p:sp>
      <p:cxnSp>
        <p:nvCxnSpPr>
          <p:cNvPr id="9" name="Straight Arrow Connector 8"/>
          <p:cNvCxnSpPr/>
          <p:nvPr/>
        </p:nvCxnSpPr>
        <p:spPr>
          <a:xfrm rot="16200000" flipH="1">
            <a:off x="7212079" y="5264765"/>
            <a:ext cx="186285" cy="14859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7440679" y="5493365"/>
            <a:ext cx="186285" cy="10287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7669279" y="5721965"/>
            <a:ext cx="186285" cy="5715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30"/>
          <p:cNvSpPr txBox="1"/>
          <p:nvPr/>
        </p:nvSpPr>
        <p:spPr>
          <a:xfrm>
            <a:off x="4800600" y="2743200"/>
            <a:ext cx="1295400" cy="34778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1600" b="1" dirty="0">
                <a:solidFill>
                  <a:srgbClr val="C00000"/>
                </a:solidFill>
              </a:rPr>
              <a:t>   Sub.      Wt.</a:t>
            </a:r>
          </a:p>
          <a:p>
            <a:pPr marL="174625">
              <a:spcBef>
                <a:spcPts val="600"/>
              </a:spcBef>
              <a:tabLst>
                <a:tab pos="623888" algn="l"/>
              </a:tabLst>
            </a:pPr>
            <a:r>
              <a:rPr lang="en-US" sz="1200" dirty="0">
                <a:solidFill>
                  <a:srgbClr val="002060"/>
                </a:solidFill>
              </a:rPr>
              <a:t>S1                39</a:t>
            </a:r>
          </a:p>
          <a:p>
            <a:pPr marL="174625">
              <a:spcBef>
                <a:spcPts val="600"/>
              </a:spcBef>
              <a:tabLst>
                <a:tab pos="623888" algn="l"/>
              </a:tabLst>
            </a:pPr>
            <a:r>
              <a:rPr lang="en-US" sz="1200" dirty="0">
                <a:solidFill>
                  <a:srgbClr val="002060"/>
                </a:solidFill>
              </a:rPr>
              <a:t>S2               40</a:t>
            </a:r>
          </a:p>
          <a:p>
            <a:pPr marL="174625">
              <a:spcBef>
                <a:spcPts val="600"/>
              </a:spcBef>
              <a:tabLst>
                <a:tab pos="623888" algn="l"/>
              </a:tabLst>
            </a:pPr>
            <a:r>
              <a:rPr lang="en-US" sz="1200" dirty="0">
                <a:solidFill>
                  <a:srgbClr val="002060"/>
                </a:solidFill>
              </a:rPr>
              <a:t>S3               40</a:t>
            </a:r>
          </a:p>
          <a:p>
            <a:pPr marL="174625">
              <a:spcBef>
                <a:spcPts val="600"/>
              </a:spcBef>
              <a:tabLst>
                <a:tab pos="623888" algn="l"/>
              </a:tabLst>
            </a:pPr>
            <a:r>
              <a:rPr lang="en-US" sz="1200" dirty="0">
                <a:solidFill>
                  <a:srgbClr val="002060"/>
                </a:solidFill>
              </a:rPr>
              <a:t>S4               41</a:t>
            </a:r>
          </a:p>
          <a:p>
            <a:pPr marL="174625">
              <a:spcBef>
                <a:spcPts val="600"/>
              </a:spcBef>
              <a:tabLst>
                <a:tab pos="623888" algn="l"/>
              </a:tabLst>
            </a:pPr>
            <a:r>
              <a:rPr lang="en-US" sz="1200" dirty="0">
                <a:solidFill>
                  <a:srgbClr val="002060"/>
                </a:solidFill>
              </a:rPr>
              <a:t>S5               42</a:t>
            </a:r>
          </a:p>
          <a:p>
            <a:pPr marL="174625">
              <a:spcBef>
                <a:spcPts val="600"/>
              </a:spcBef>
              <a:tabLst>
                <a:tab pos="623888" algn="l"/>
              </a:tabLst>
            </a:pPr>
            <a:r>
              <a:rPr lang="en-US" sz="1200" dirty="0">
                <a:solidFill>
                  <a:srgbClr val="002060"/>
                </a:solidFill>
              </a:rPr>
              <a:t>S6               43</a:t>
            </a:r>
          </a:p>
          <a:p>
            <a:pPr marL="174625">
              <a:spcBef>
                <a:spcPts val="600"/>
              </a:spcBef>
              <a:tabLst>
                <a:tab pos="623888" algn="l"/>
              </a:tabLst>
            </a:pPr>
            <a:r>
              <a:rPr lang="en-US" sz="1200" dirty="0">
                <a:solidFill>
                  <a:srgbClr val="002060"/>
                </a:solidFill>
              </a:rPr>
              <a:t>S7               44</a:t>
            </a:r>
          </a:p>
          <a:p>
            <a:pPr marL="174625">
              <a:spcBef>
                <a:spcPts val="600"/>
              </a:spcBef>
              <a:tabLst>
                <a:tab pos="623888" algn="l"/>
              </a:tabLst>
            </a:pPr>
            <a:r>
              <a:rPr lang="en-US" sz="1200" dirty="0">
                <a:solidFill>
                  <a:srgbClr val="002060"/>
                </a:solidFill>
              </a:rPr>
              <a:t>S8               46</a:t>
            </a:r>
          </a:p>
          <a:p>
            <a:pPr marL="174625">
              <a:spcBef>
                <a:spcPts val="600"/>
              </a:spcBef>
              <a:tabLst>
                <a:tab pos="623888" algn="l"/>
              </a:tabLst>
            </a:pPr>
            <a:r>
              <a:rPr lang="en-US" sz="1200" dirty="0">
                <a:solidFill>
                  <a:srgbClr val="002060"/>
                </a:solidFill>
              </a:rPr>
              <a:t>S9               47</a:t>
            </a:r>
          </a:p>
          <a:p>
            <a:pPr marL="174625">
              <a:spcBef>
                <a:spcPts val="600"/>
              </a:spcBef>
              <a:tabLst>
                <a:tab pos="623888" algn="l"/>
              </a:tabLst>
            </a:pPr>
            <a:r>
              <a:rPr lang="en-US" sz="1200" dirty="0">
                <a:solidFill>
                  <a:srgbClr val="002060"/>
                </a:solidFill>
              </a:rPr>
              <a:t>S10             48</a:t>
            </a:r>
          </a:p>
          <a:p>
            <a:pPr marL="174625">
              <a:spcBef>
                <a:spcPts val="600"/>
              </a:spcBef>
              <a:tabLst>
                <a:tab pos="623888" algn="l"/>
              </a:tabLst>
            </a:pPr>
            <a:r>
              <a:rPr lang="en-US" sz="1200" dirty="0">
                <a:solidFill>
                  <a:srgbClr val="002060"/>
                </a:solidFill>
              </a:rPr>
              <a:t>S11             49</a:t>
            </a:r>
          </a:p>
          <a:p>
            <a:pPr marL="174625">
              <a:spcBef>
                <a:spcPts val="600"/>
              </a:spcBef>
              <a:tabLst>
                <a:tab pos="623888" algn="l"/>
              </a:tabLst>
            </a:pPr>
            <a:r>
              <a:rPr lang="en-US" sz="1200" dirty="0">
                <a:solidFill>
                  <a:srgbClr val="002060"/>
                </a:solidFill>
              </a:rPr>
              <a:t>S12             50</a:t>
            </a:r>
            <a:endParaRPr lang="en-US" dirty="0">
              <a:solidFill>
                <a:srgbClr val="002060"/>
              </a:solidFill>
            </a:endParaRPr>
          </a:p>
        </p:txBody>
      </p:sp>
      <p:sp>
        <p:nvSpPr>
          <p:cNvPr id="13" name="Right Bracket 12"/>
          <p:cNvSpPr/>
          <p:nvPr/>
        </p:nvSpPr>
        <p:spPr>
          <a:xfrm>
            <a:off x="5931922" y="3180762"/>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002060"/>
              </a:solidFill>
            </a:endParaRPr>
          </a:p>
        </p:txBody>
      </p:sp>
      <p:sp>
        <p:nvSpPr>
          <p:cNvPr id="14" name="TextBox 37"/>
          <p:cNvSpPr txBox="1"/>
          <p:nvPr/>
        </p:nvSpPr>
        <p:spPr>
          <a:xfrm>
            <a:off x="6066972" y="2401669"/>
            <a:ext cx="261982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2060"/>
                </a:solidFill>
                <a:latin typeface="Times New Roman" pitchFamily="18" charset="0"/>
                <a:cs typeface="Times New Roman" pitchFamily="18" charset="0"/>
              </a:rPr>
              <a:t>Allocation of  treatments to the subjects</a:t>
            </a:r>
          </a:p>
        </p:txBody>
      </p:sp>
      <p:sp>
        <p:nvSpPr>
          <p:cNvPr id="15" name="TextBox 38"/>
          <p:cNvSpPr txBox="1"/>
          <p:nvPr/>
        </p:nvSpPr>
        <p:spPr>
          <a:xfrm>
            <a:off x="6392093" y="310728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S2</a:t>
            </a:r>
          </a:p>
        </p:txBody>
      </p:sp>
      <p:sp>
        <p:nvSpPr>
          <p:cNvPr id="16" name="TextBox 39"/>
          <p:cNvSpPr txBox="1"/>
          <p:nvPr/>
        </p:nvSpPr>
        <p:spPr>
          <a:xfrm>
            <a:off x="6834779" y="3095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S1</a:t>
            </a:r>
          </a:p>
        </p:txBody>
      </p:sp>
      <p:sp>
        <p:nvSpPr>
          <p:cNvPr id="17" name="TextBox 40"/>
          <p:cNvSpPr txBox="1"/>
          <p:nvPr/>
        </p:nvSpPr>
        <p:spPr>
          <a:xfrm>
            <a:off x="7306493" y="3095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S3</a:t>
            </a:r>
          </a:p>
        </p:txBody>
      </p:sp>
      <p:sp>
        <p:nvSpPr>
          <p:cNvPr id="18" name="Right Bracket 17"/>
          <p:cNvSpPr/>
          <p:nvPr/>
        </p:nvSpPr>
        <p:spPr>
          <a:xfrm>
            <a:off x="5931263" y="3945645"/>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002060"/>
              </a:solidFill>
            </a:endParaRPr>
          </a:p>
        </p:txBody>
      </p:sp>
      <p:sp>
        <p:nvSpPr>
          <p:cNvPr id="19" name="Right Bracket 18"/>
          <p:cNvSpPr/>
          <p:nvPr/>
        </p:nvSpPr>
        <p:spPr>
          <a:xfrm>
            <a:off x="5931263" y="4737471"/>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002060"/>
              </a:solidFill>
            </a:endParaRPr>
          </a:p>
        </p:txBody>
      </p:sp>
      <p:sp>
        <p:nvSpPr>
          <p:cNvPr id="20" name="Right Bracket 19"/>
          <p:cNvSpPr/>
          <p:nvPr/>
        </p:nvSpPr>
        <p:spPr>
          <a:xfrm>
            <a:off x="5929086" y="5494333"/>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002060"/>
              </a:solidFill>
            </a:endParaRPr>
          </a:p>
        </p:txBody>
      </p:sp>
      <p:sp>
        <p:nvSpPr>
          <p:cNvPr id="21" name="Rectangle 20"/>
          <p:cNvSpPr/>
          <p:nvPr/>
        </p:nvSpPr>
        <p:spPr>
          <a:xfrm>
            <a:off x="63739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2</a:t>
            </a:r>
          </a:p>
        </p:txBody>
      </p:sp>
      <p:sp>
        <p:nvSpPr>
          <p:cNvPr id="22" name="Rectangle 21"/>
          <p:cNvSpPr/>
          <p:nvPr/>
        </p:nvSpPr>
        <p:spPr>
          <a:xfrm>
            <a:off x="68311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3</a:t>
            </a:r>
          </a:p>
        </p:txBody>
      </p:sp>
      <p:sp>
        <p:nvSpPr>
          <p:cNvPr id="23" name="Rectangle 22"/>
          <p:cNvSpPr/>
          <p:nvPr/>
        </p:nvSpPr>
        <p:spPr>
          <a:xfrm>
            <a:off x="72883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1</a:t>
            </a:r>
          </a:p>
        </p:txBody>
      </p:sp>
      <p:sp>
        <p:nvSpPr>
          <p:cNvPr id="24" name="TextBox 49"/>
          <p:cNvSpPr txBox="1"/>
          <p:nvPr/>
        </p:nvSpPr>
        <p:spPr>
          <a:xfrm>
            <a:off x="6388463" y="386928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S4</a:t>
            </a:r>
          </a:p>
        </p:txBody>
      </p:sp>
      <p:sp>
        <p:nvSpPr>
          <p:cNvPr id="25" name="TextBox 50"/>
          <p:cNvSpPr txBox="1"/>
          <p:nvPr/>
        </p:nvSpPr>
        <p:spPr>
          <a:xfrm>
            <a:off x="6831149" y="3857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S6</a:t>
            </a:r>
          </a:p>
        </p:txBody>
      </p:sp>
      <p:sp>
        <p:nvSpPr>
          <p:cNvPr id="26" name="TextBox 51"/>
          <p:cNvSpPr txBox="1"/>
          <p:nvPr/>
        </p:nvSpPr>
        <p:spPr>
          <a:xfrm>
            <a:off x="7302863" y="3857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S5</a:t>
            </a:r>
          </a:p>
        </p:txBody>
      </p:sp>
      <p:sp>
        <p:nvSpPr>
          <p:cNvPr id="27" name="Rectangle 26"/>
          <p:cNvSpPr/>
          <p:nvPr/>
        </p:nvSpPr>
        <p:spPr>
          <a:xfrm>
            <a:off x="63739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1</a:t>
            </a:r>
          </a:p>
        </p:txBody>
      </p:sp>
      <p:sp>
        <p:nvSpPr>
          <p:cNvPr id="28" name="Rectangle 27"/>
          <p:cNvSpPr/>
          <p:nvPr/>
        </p:nvSpPr>
        <p:spPr>
          <a:xfrm>
            <a:off x="68311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2</a:t>
            </a:r>
          </a:p>
        </p:txBody>
      </p:sp>
      <p:sp>
        <p:nvSpPr>
          <p:cNvPr id="29" name="Rectangle 28"/>
          <p:cNvSpPr/>
          <p:nvPr/>
        </p:nvSpPr>
        <p:spPr>
          <a:xfrm>
            <a:off x="72883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3</a:t>
            </a:r>
          </a:p>
        </p:txBody>
      </p:sp>
      <p:sp>
        <p:nvSpPr>
          <p:cNvPr id="30" name="TextBox 55"/>
          <p:cNvSpPr txBox="1"/>
          <p:nvPr/>
        </p:nvSpPr>
        <p:spPr>
          <a:xfrm>
            <a:off x="6388463" y="4659084"/>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S7</a:t>
            </a:r>
          </a:p>
        </p:txBody>
      </p:sp>
      <p:sp>
        <p:nvSpPr>
          <p:cNvPr id="31" name="TextBox 56"/>
          <p:cNvSpPr txBox="1"/>
          <p:nvPr/>
        </p:nvSpPr>
        <p:spPr>
          <a:xfrm>
            <a:off x="6831149" y="464697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S8</a:t>
            </a:r>
          </a:p>
        </p:txBody>
      </p:sp>
      <p:sp>
        <p:nvSpPr>
          <p:cNvPr id="32" name="TextBox 57"/>
          <p:cNvSpPr txBox="1"/>
          <p:nvPr/>
        </p:nvSpPr>
        <p:spPr>
          <a:xfrm>
            <a:off x="7302863" y="464697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S9</a:t>
            </a:r>
          </a:p>
        </p:txBody>
      </p:sp>
      <p:sp>
        <p:nvSpPr>
          <p:cNvPr id="33" name="Rectangle 32"/>
          <p:cNvSpPr/>
          <p:nvPr/>
        </p:nvSpPr>
        <p:spPr>
          <a:xfrm>
            <a:off x="63739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3</a:t>
            </a:r>
          </a:p>
        </p:txBody>
      </p:sp>
      <p:sp>
        <p:nvSpPr>
          <p:cNvPr id="34" name="Rectangle 33"/>
          <p:cNvSpPr/>
          <p:nvPr/>
        </p:nvSpPr>
        <p:spPr>
          <a:xfrm>
            <a:off x="68311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1</a:t>
            </a:r>
          </a:p>
        </p:txBody>
      </p:sp>
      <p:sp>
        <p:nvSpPr>
          <p:cNvPr id="35" name="Rectangle 34"/>
          <p:cNvSpPr/>
          <p:nvPr/>
        </p:nvSpPr>
        <p:spPr>
          <a:xfrm>
            <a:off x="72883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002060"/>
                </a:solidFill>
                <a:latin typeface="Times New Roman" pitchFamily="18" charset="0"/>
                <a:cs typeface="Times New Roman" pitchFamily="18" charset="0"/>
              </a:rPr>
              <a:t>T</a:t>
            </a:r>
            <a:r>
              <a:rPr lang="en-US" sz="1200" baseline="-25000" dirty="0">
                <a:solidFill>
                  <a:srgbClr val="002060"/>
                </a:solidFill>
                <a:latin typeface="Times New Roman" pitchFamily="18" charset="0"/>
                <a:cs typeface="Times New Roman" pitchFamily="18" charset="0"/>
              </a:rPr>
              <a:t>2</a:t>
            </a:r>
          </a:p>
        </p:txBody>
      </p:sp>
      <p:sp>
        <p:nvSpPr>
          <p:cNvPr id="36" name="TextBox 61"/>
          <p:cNvSpPr txBox="1"/>
          <p:nvPr/>
        </p:nvSpPr>
        <p:spPr>
          <a:xfrm>
            <a:off x="6359435" y="5421084"/>
            <a:ext cx="442686"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S12</a:t>
            </a:r>
          </a:p>
        </p:txBody>
      </p:sp>
      <p:sp>
        <p:nvSpPr>
          <p:cNvPr id="37" name="TextBox 62"/>
          <p:cNvSpPr txBox="1"/>
          <p:nvPr/>
        </p:nvSpPr>
        <p:spPr>
          <a:xfrm>
            <a:off x="6802121" y="5408973"/>
            <a:ext cx="457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S10</a:t>
            </a:r>
          </a:p>
        </p:txBody>
      </p:sp>
      <p:sp>
        <p:nvSpPr>
          <p:cNvPr id="38" name="TextBox 63"/>
          <p:cNvSpPr txBox="1"/>
          <p:nvPr/>
        </p:nvSpPr>
        <p:spPr>
          <a:xfrm>
            <a:off x="7273835" y="5408973"/>
            <a:ext cx="442686"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S11</a:t>
            </a:r>
          </a:p>
        </p:txBody>
      </p:sp>
      <p:cxnSp>
        <p:nvCxnSpPr>
          <p:cNvPr id="39" name="Straight Arrow Connector 38"/>
          <p:cNvCxnSpPr/>
          <p:nvPr/>
        </p:nvCxnSpPr>
        <p:spPr>
          <a:xfrm>
            <a:off x="5982973" y="3247572"/>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978210" y="4803092"/>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982973" y="5570534"/>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TextBox 78"/>
          <p:cNvSpPr txBox="1"/>
          <p:nvPr/>
        </p:nvSpPr>
        <p:spPr>
          <a:xfrm>
            <a:off x="8001000" y="5971401"/>
            <a:ext cx="1143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002060"/>
                </a:solidFill>
                <a:latin typeface="Times New Roman" pitchFamily="18" charset="0"/>
                <a:cs typeface="Times New Roman" pitchFamily="18" charset="0"/>
              </a:rPr>
              <a:t>Treatments </a:t>
            </a:r>
          </a:p>
        </p:txBody>
      </p:sp>
      <p:cxnSp>
        <p:nvCxnSpPr>
          <p:cNvPr id="43" name="Straight Arrow Connector 42"/>
          <p:cNvCxnSpPr/>
          <p:nvPr/>
        </p:nvCxnSpPr>
        <p:spPr>
          <a:xfrm>
            <a:off x="5981475" y="4000500"/>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itle 1"/>
          <p:cNvSpPr>
            <a:spLocks noGrp="1"/>
          </p:cNvSpPr>
          <p:nvPr>
            <p:ph type="title"/>
          </p:nvPr>
        </p:nvSpPr>
        <p:spPr>
          <a:xfrm>
            <a:off x="457200" y="155448"/>
            <a:ext cx="8229600" cy="1252728"/>
          </a:xfrm>
        </p:spPr>
        <p:txBody>
          <a:bodyPr>
            <a:normAutofit fontScale="90000"/>
          </a:bodyPr>
          <a:lstStyle/>
          <a:p>
            <a:pPr algn="l"/>
            <a:r>
              <a:rPr lang="en-US" dirty="0"/>
              <a:t>Matching Group Method                                                   </a:t>
            </a:r>
            <a:br>
              <a:rPr lang="en-US" dirty="0"/>
            </a:br>
            <a:r>
              <a:rPr lang="en-US" dirty="0"/>
              <a:t>                           </a:t>
            </a:r>
            <a:r>
              <a:rPr lang="en-US" sz="3100" dirty="0"/>
              <a:t>- Controlling Extraneous Variance</a:t>
            </a:r>
          </a:p>
        </p:txBody>
      </p:sp>
      <p:sp>
        <p:nvSpPr>
          <p:cNvPr id="48" name="TextBox 47"/>
          <p:cNvSpPr txBox="1"/>
          <p:nvPr/>
        </p:nvSpPr>
        <p:spPr>
          <a:xfrm>
            <a:off x="76200" y="2514600"/>
            <a:ext cx="4800600" cy="1384995"/>
          </a:xfrm>
          <a:prstGeom prst="rect">
            <a:avLst/>
          </a:prstGeom>
          <a:noFill/>
        </p:spPr>
        <p:txBody>
          <a:bodyPr wrap="square" rtlCol="0">
            <a:spAutoFit/>
          </a:bodyPr>
          <a:lstStyle/>
          <a:p>
            <a:r>
              <a:rPr lang="en-US" sz="2000" b="1" dirty="0">
                <a:solidFill>
                  <a:srgbClr val="C00000"/>
                </a:solidFill>
              </a:rPr>
              <a:t>Strategy: </a:t>
            </a:r>
            <a:endParaRPr lang="en-US" sz="2000" dirty="0">
              <a:solidFill>
                <a:srgbClr val="002060"/>
              </a:solidFill>
            </a:endParaRPr>
          </a:p>
          <a:p>
            <a:pPr marL="285750" indent="-285750">
              <a:spcBef>
                <a:spcPts val="1200"/>
              </a:spcBef>
              <a:buFont typeface="Wingdings" panose="05000000000000000000" pitchFamily="2" charset="2"/>
              <a:buChar char="Ø"/>
            </a:pPr>
            <a:r>
              <a:rPr lang="en-US" dirty="0">
                <a:solidFill>
                  <a:srgbClr val="002060"/>
                </a:solidFill>
              </a:rPr>
              <a:t>Match the groups on some extraneous variable to control for potential confounding factors</a:t>
            </a:r>
          </a:p>
        </p:txBody>
      </p:sp>
      <p:sp>
        <p:nvSpPr>
          <p:cNvPr id="49" name="TextBox 48"/>
          <p:cNvSpPr txBox="1"/>
          <p:nvPr/>
        </p:nvSpPr>
        <p:spPr>
          <a:xfrm>
            <a:off x="1295400" y="1578114"/>
            <a:ext cx="7490460" cy="707886"/>
          </a:xfrm>
          <a:prstGeom prst="rect">
            <a:avLst/>
          </a:prstGeom>
          <a:noFill/>
        </p:spPr>
        <p:txBody>
          <a:bodyPr wrap="square" rtlCol="0">
            <a:spAutoFit/>
          </a:bodyPr>
          <a:lstStyle/>
          <a:p>
            <a:r>
              <a:rPr lang="en-US" sz="2000" b="1" dirty="0">
                <a:solidFill>
                  <a:srgbClr val="002060"/>
                </a:solidFill>
              </a:rPr>
              <a:t>To observe the effect of the herbal compound on weight gain at </a:t>
            </a:r>
          </a:p>
          <a:p>
            <a:r>
              <a:rPr lang="en-US" sz="2000" b="1" dirty="0">
                <a:solidFill>
                  <a:srgbClr val="002060"/>
                </a:solidFill>
              </a:rPr>
              <a:t> three different intensities (T1, T2, and T3).</a:t>
            </a:r>
          </a:p>
        </p:txBody>
      </p:sp>
      <p:sp>
        <p:nvSpPr>
          <p:cNvPr id="50" name="TextBox 49"/>
          <p:cNvSpPr txBox="1"/>
          <p:nvPr/>
        </p:nvSpPr>
        <p:spPr>
          <a:xfrm>
            <a:off x="76200" y="1551710"/>
            <a:ext cx="1371600" cy="430887"/>
          </a:xfrm>
          <a:prstGeom prst="rect">
            <a:avLst/>
          </a:prstGeom>
          <a:noFill/>
        </p:spPr>
        <p:txBody>
          <a:bodyPr wrap="square" rtlCol="0">
            <a:spAutoFit/>
          </a:bodyPr>
          <a:lstStyle/>
          <a:p>
            <a:r>
              <a:rPr lang="en-US" sz="2200" b="1" dirty="0">
                <a:solidFill>
                  <a:srgbClr val="C00000"/>
                </a:solidFill>
              </a:rPr>
              <a:t>Example:</a:t>
            </a:r>
          </a:p>
        </p:txBody>
      </p:sp>
      <p:sp>
        <p:nvSpPr>
          <p:cNvPr id="51" name="TextBox 50"/>
          <p:cNvSpPr txBox="1"/>
          <p:nvPr/>
        </p:nvSpPr>
        <p:spPr>
          <a:xfrm>
            <a:off x="76200" y="3838545"/>
            <a:ext cx="4267200" cy="923330"/>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002060"/>
                </a:solidFill>
              </a:rPr>
              <a:t>Matching has been done based on weight to ensure balanced groups in the study</a:t>
            </a:r>
          </a:p>
        </p:txBody>
      </p:sp>
      <p:sp>
        <p:nvSpPr>
          <p:cNvPr id="52" name="TextBox 51"/>
          <p:cNvSpPr txBox="1"/>
          <p:nvPr/>
        </p:nvSpPr>
        <p:spPr>
          <a:xfrm>
            <a:off x="4495800" y="6324601"/>
            <a:ext cx="4724400" cy="304800"/>
          </a:xfrm>
          <a:prstGeom prst="rect">
            <a:avLst/>
          </a:prstGeom>
          <a:noFill/>
        </p:spPr>
        <p:txBody>
          <a:bodyPr wrap="square" rtlCol="0">
            <a:spAutoFit/>
          </a:bodyPr>
          <a:lstStyle/>
          <a:p>
            <a:r>
              <a:rPr lang="en-US" sz="1400" b="1" dirty="0">
                <a:solidFill>
                  <a:srgbClr val="002060"/>
                </a:solidFill>
              </a:rPr>
              <a:t> Figure 1.5</a:t>
            </a:r>
            <a:r>
              <a:rPr lang="en-US" sz="1400" dirty="0">
                <a:solidFill>
                  <a:srgbClr val="002060"/>
                </a:solidFill>
              </a:rPr>
              <a:t> Allocation of treatments by matching the subjects</a:t>
            </a:r>
          </a:p>
        </p:txBody>
      </p:sp>
      <p:sp>
        <p:nvSpPr>
          <p:cNvPr id="53" name="Slide Number Placeholder 52"/>
          <p:cNvSpPr>
            <a:spLocks noGrp="1"/>
          </p:cNvSpPr>
          <p:nvPr>
            <p:ph type="sldNum" sz="quarter" idx="12"/>
          </p:nvPr>
        </p:nvSpPr>
        <p:spPr/>
        <p:txBody>
          <a:bodyPr/>
          <a:lstStyle/>
          <a:p>
            <a:fld id="{037C7FB2-55C6-45F6-A11B-3A57BCCC4939}" type="slidenum">
              <a:rPr lang="en-US" smtClean="0"/>
              <a:pPr/>
              <a:t>39</a:t>
            </a:fld>
            <a:endParaRPr lang="en-US"/>
          </a:p>
        </p:txBody>
      </p:sp>
      <p:sp>
        <p:nvSpPr>
          <p:cNvPr id="3" name="TextBox 2">
            <a:extLst>
              <a:ext uri="{FF2B5EF4-FFF2-40B4-BE49-F238E27FC236}">
                <a16:creationId xmlns:a16="http://schemas.microsoft.com/office/drawing/2014/main" id="{198C3FB7-F260-3EF3-47F5-0CF961A968CD}"/>
              </a:ext>
            </a:extLst>
          </p:cNvPr>
          <p:cNvSpPr txBox="1"/>
          <p:nvPr/>
        </p:nvSpPr>
        <p:spPr>
          <a:xfrm>
            <a:off x="1295400" y="5038272"/>
            <a:ext cx="685800" cy="1323439"/>
          </a:xfrm>
          <a:prstGeom prst="rect">
            <a:avLst/>
          </a:prstGeom>
          <a:noFill/>
        </p:spPr>
        <p:txBody>
          <a:bodyPr wrap="square" rtlCol="0">
            <a:spAutoFit/>
          </a:bodyPr>
          <a:lstStyle/>
          <a:p>
            <a:r>
              <a:rPr lang="en-IN" sz="1600" dirty="0">
                <a:solidFill>
                  <a:srgbClr val="C00000"/>
                </a:solidFill>
              </a:rPr>
              <a:t>T1</a:t>
            </a:r>
          </a:p>
          <a:p>
            <a:r>
              <a:rPr lang="en-IN" sz="1600" dirty="0">
                <a:solidFill>
                  <a:srgbClr val="002060"/>
                </a:solidFill>
              </a:rPr>
              <a:t>S2</a:t>
            </a:r>
          </a:p>
          <a:p>
            <a:r>
              <a:rPr lang="en-IN" sz="1600" dirty="0">
                <a:solidFill>
                  <a:srgbClr val="002060"/>
                </a:solidFill>
              </a:rPr>
              <a:t>S5</a:t>
            </a:r>
          </a:p>
          <a:p>
            <a:r>
              <a:rPr lang="en-IN" sz="1600" dirty="0">
                <a:solidFill>
                  <a:srgbClr val="002060"/>
                </a:solidFill>
              </a:rPr>
              <a:t>S7</a:t>
            </a:r>
          </a:p>
          <a:p>
            <a:r>
              <a:rPr lang="en-IN" sz="1600" dirty="0">
                <a:solidFill>
                  <a:srgbClr val="002060"/>
                </a:solidFill>
              </a:rPr>
              <a:t>S10</a:t>
            </a:r>
          </a:p>
        </p:txBody>
      </p:sp>
      <p:sp>
        <p:nvSpPr>
          <p:cNvPr id="4" name="TextBox 3">
            <a:extLst>
              <a:ext uri="{FF2B5EF4-FFF2-40B4-BE49-F238E27FC236}">
                <a16:creationId xmlns:a16="http://schemas.microsoft.com/office/drawing/2014/main" id="{33196CE0-475C-F1A5-4BC5-4723156C697B}"/>
              </a:ext>
            </a:extLst>
          </p:cNvPr>
          <p:cNvSpPr txBox="1"/>
          <p:nvPr/>
        </p:nvSpPr>
        <p:spPr>
          <a:xfrm>
            <a:off x="1981200" y="5029200"/>
            <a:ext cx="685800" cy="1323439"/>
          </a:xfrm>
          <a:prstGeom prst="rect">
            <a:avLst/>
          </a:prstGeom>
          <a:noFill/>
        </p:spPr>
        <p:txBody>
          <a:bodyPr wrap="square" rtlCol="0">
            <a:spAutoFit/>
          </a:bodyPr>
          <a:lstStyle/>
          <a:p>
            <a:r>
              <a:rPr lang="en-IN" sz="1600" dirty="0">
                <a:solidFill>
                  <a:srgbClr val="C00000"/>
                </a:solidFill>
              </a:rPr>
              <a:t>T2</a:t>
            </a:r>
          </a:p>
          <a:p>
            <a:r>
              <a:rPr lang="en-IN" sz="1600" dirty="0">
                <a:solidFill>
                  <a:srgbClr val="002060"/>
                </a:solidFill>
              </a:rPr>
              <a:t>S3</a:t>
            </a:r>
          </a:p>
          <a:p>
            <a:r>
              <a:rPr lang="en-IN" sz="1600" dirty="0">
                <a:solidFill>
                  <a:srgbClr val="002060"/>
                </a:solidFill>
              </a:rPr>
              <a:t>S4</a:t>
            </a:r>
          </a:p>
          <a:p>
            <a:r>
              <a:rPr lang="en-IN" sz="1600" dirty="0">
                <a:solidFill>
                  <a:srgbClr val="002060"/>
                </a:solidFill>
              </a:rPr>
              <a:t>S8</a:t>
            </a:r>
          </a:p>
          <a:p>
            <a:r>
              <a:rPr lang="en-IN" sz="1600" dirty="0">
                <a:solidFill>
                  <a:srgbClr val="002060"/>
                </a:solidFill>
              </a:rPr>
              <a:t>S11</a:t>
            </a:r>
          </a:p>
        </p:txBody>
      </p:sp>
      <p:sp>
        <p:nvSpPr>
          <p:cNvPr id="44" name="TextBox 43">
            <a:extLst>
              <a:ext uri="{FF2B5EF4-FFF2-40B4-BE49-F238E27FC236}">
                <a16:creationId xmlns:a16="http://schemas.microsoft.com/office/drawing/2014/main" id="{39182228-A1C9-102B-C12C-0B57B1447D3B}"/>
              </a:ext>
            </a:extLst>
          </p:cNvPr>
          <p:cNvSpPr txBox="1"/>
          <p:nvPr/>
        </p:nvSpPr>
        <p:spPr>
          <a:xfrm>
            <a:off x="2590800" y="5029200"/>
            <a:ext cx="685800" cy="1323439"/>
          </a:xfrm>
          <a:prstGeom prst="rect">
            <a:avLst/>
          </a:prstGeom>
          <a:noFill/>
        </p:spPr>
        <p:txBody>
          <a:bodyPr wrap="square" rtlCol="0">
            <a:spAutoFit/>
          </a:bodyPr>
          <a:lstStyle/>
          <a:p>
            <a:r>
              <a:rPr lang="en-IN" sz="1600" dirty="0">
                <a:solidFill>
                  <a:srgbClr val="C00000"/>
                </a:solidFill>
              </a:rPr>
              <a:t>T3</a:t>
            </a:r>
          </a:p>
          <a:p>
            <a:r>
              <a:rPr lang="en-IN" sz="1600" dirty="0">
                <a:solidFill>
                  <a:srgbClr val="002060"/>
                </a:solidFill>
              </a:rPr>
              <a:t>S1</a:t>
            </a:r>
          </a:p>
          <a:p>
            <a:r>
              <a:rPr lang="en-IN" sz="1600" dirty="0">
                <a:solidFill>
                  <a:srgbClr val="002060"/>
                </a:solidFill>
              </a:rPr>
              <a:t>S6</a:t>
            </a:r>
          </a:p>
          <a:p>
            <a:r>
              <a:rPr lang="en-IN" sz="1600" dirty="0">
                <a:solidFill>
                  <a:srgbClr val="002060"/>
                </a:solidFill>
              </a:rPr>
              <a:t>S9</a:t>
            </a:r>
          </a:p>
          <a:p>
            <a:r>
              <a:rPr lang="en-IN" sz="1600" dirty="0">
                <a:solidFill>
                  <a:srgbClr val="002060"/>
                </a:solidFill>
              </a:rPr>
              <a:t>S12</a:t>
            </a:r>
          </a:p>
        </p:txBody>
      </p:sp>
      <p:sp>
        <p:nvSpPr>
          <p:cNvPr id="46" name="TextBox 45">
            <a:extLst>
              <a:ext uri="{FF2B5EF4-FFF2-40B4-BE49-F238E27FC236}">
                <a16:creationId xmlns:a16="http://schemas.microsoft.com/office/drawing/2014/main" id="{014DBD65-CDA6-CBCA-0159-3E1619ADA3E9}"/>
              </a:ext>
            </a:extLst>
          </p:cNvPr>
          <p:cNvSpPr txBox="1"/>
          <p:nvPr/>
        </p:nvSpPr>
        <p:spPr>
          <a:xfrm>
            <a:off x="1295400" y="4757419"/>
            <a:ext cx="2142307" cy="338554"/>
          </a:xfrm>
          <a:prstGeom prst="rect">
            <a:avLst/>
          </a:prstGeom>
          <a:noFill/>
        </p:spPr>
        <p:txBody>
          <a:bodyPr wrap="square" rtlCol="0">
            <a:spAutoFit/>
          </a:bodyPr>
          <a:lstStyle/>
          <a:p>
            <a:r>
              <a:rPr lang="en-IN" sz="1600" dirty="0">
                <a:solidFill>
                  <a:srgbClr val="C00000"/>
                </a:solidFill>
              </a:rPr>
              <a:t>Treatment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arn(inVertical)">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down)">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down)">
                                      <p:cBhvr>
                                        <p:cTn id="65" dur="500"/>
                                        <p:tgtEl>
                                          <p:spTgt spid="23"/>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down)">
                                      <p:cBhvr>
                                        <p:cTn id="68" dur="500"/>
                                        <p:tgtEl>
                                          <p:spTgt spid="24"/>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500"/>
                                        <p:tgtEl>
                                          <p:spTgt spid="25"/>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down)">
                                      <p:cBhvr>
                                        <p:cTn id="74" dur="500"/>
                                        <p:tgtEl>
                                          <p:spTgt spid="26"/>
                                        </p:tgtEl>
                                      </p:cBhvr>
                                    </p:animEffect>
                                  </p:childTnLst>
                                </p:cTn>
                              </p:par>
                              <p:par>
                                <p:cTn id="75" presetID="22" presetClass="entr" presetSubtype="4" fill="hold"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down)">
                                      <p:cBhvr>
                                        <p:cTn id="77" dur="500"/>
                                        <p:tgtEl>
                                          <p:spTgt spid="43"/>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circle(in)">
                                      <p:cBhvr>
                                        <p:cTn id="82" dur="2000"/>
                                        <p:tgtEl>
                                          <p:spTgt spid="19"/>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circle(in)">
                                      <p:cBhvr>
                                        <p:cTn id="85" dur="2000"/>
                                        <p:tgtEl>
                                          <p:spTgt spid="27"/>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circle(in)">
                                      <p:cBhvr>
                                        <p:cTn id="88" dur="2000"/>
                                        <p:tgtEl>
                                          <p:spTgt spid="28"/>
                                        </p:tgtEl>
                                      </p:cBhvr>
                                    </p:animEffect>
                                  </p:childTnLst>
                                </p:cTn>
                              </p:par>
                              <p:par>
                                <p:cTn id="89" presetID="6"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circle(in)">
                                      <p:cBhvr>
                                        <p:cTn id="91" dur="2000"/>
                                        <p:tgtEl>
                                          <p:spTgt spid="29"/>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circle(in)">
                                      <p:cBhvr>
                                        <p:cTn id="94" dur="2000"/>
                                        <p:tgtEl>
                                          <p:spTgt spid="30"/>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circle(in)">
                                      <p:cBhvr>
                                        <p:cTn id="97" dur="2000"/>
                                        <p:tgtEl>
                                          <p:spTgt spid="31"/>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circle(in)">
                                      <p:cBhvr>
                                        <p:cTn id="100" dur="2000"/>
                                        <p:tgtEl>
                                          <p:spTgt spid="32"/>
                                        </p:tgtEl>
                                      </p:cBhvr>
                                    </p:animEffect>
                                  </p:childTnLst>
                                </p:cTn>
                              </p:par>
                              <p:par>
                                <p:cTn id="101" presetID="6" presetClass="entr" presetSubtype="16" fill="hold"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circle(in)">
                                      <p:cBhvr>
                                        <p:cTn id="103" dur="2000"/>
                                        <p:tgtEl>
                                          <p:spTgt spid="40"/>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nodeType="clickEffect">
                                  <p:stCondLst>
                                    <p:cond delay="0"/>
                                  </p:stCondLst>
                                  <p:childTnLst>
                                    <p:set>
                                      <p:cBhvr>
                                        <p:cTn id="107" dur="1" fill="hold">
                                          <p:stCondLst>
                                            <p:cond delay="0"/>
                                          </p:stCondLst>
                                        </p:cTn>
                                        <p:tgtEl>
                                          <p:spTgt spid="9"/>
                                        </p:tgtEl>
                                        <p:attrNameLst>
                                          <p:attrName>style.visibility</p:attrName>
                                        </p:attrNameLst>
                                      </p:cBhvr>
                                      <p:to>
                                        <p:strVal val="visible"/>
                                      </p:to>
                                    </p:set>
                                    <p:animEffect transition="in" filter="wipe(down)">
                                      <p:cBhvr>
                                        <p:cTn id="108" dur="500"/>
                                        <p:tgtEl>
                                          <p:spTgt spid="9"/>
                                        </p:tgtEl>
                                      </p:cBhvr>
                                    </p:animEffect>
                                  </p:childTnLst>
                                </p:cTn>
                              </p:par>
                              <p:par>
                                <p:cTn id="109" presetID="22" presetClass="entr" presetSubtype="4" fill="hold" nodeType="with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wipe(down)">
                                      <p:cBhvr>
                                        <p:cTn id="111" dur="500"/>
                                        <p:tgtEl>
                                          <p:spTgt spid="10"/>
                                        </p:tgtEl>
                                      </p:cBhvr>
                                    </p:animEffect>
                                  </p:childTnLst>
                                </p:cTn>
                              </p:par>
                              <p:par>
                                <p:cTn id="112" presetID="22" presetClass="entr" presetSubtype="4" fill="hold" nodeType="withEffect">
                                  <p:stCondLst>
                                    <p:cond delay="0"/>
                                  </p:stCondLst>
                                  <p:childTnLst>
                                    <p:set>
                                      <p:cBhvr>
                                        <p:cTn id="113" dur="1" fill="hold">
                                          <p:stCondLst>
                                            <p:cond delay="0"/>
                                          </p:stCondLst>
                                        </p:cTn>
                                        <p:tgtEl>
                                          <p:spTgt spid="11"/>
                                        </p:tgtEl>
                                        <p:attrNameLst>
                                          <p:attrName>style.visibility</p:attrName>
                                        </p:attrNameLst>
                                      </p:cBhvr>
                                      <p:to>
                                        <p:strVal val="visible"/>
                                      </p:to>
                                    </p:set>
                                    <p:animEffect transition="in" filter="wipe(down)">
                                      <p:cBhvr>
                                        <p:cTn id="114" dur="500"/>
                                        <p:tgtEl>
                                          <p:spTgt spid="11"/>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down)">
                                      <p:cBhvr>
                                        <p:cTn id="117" dur="500"/>
                                        <p:tgtEl>
                                          <p:spTgt spid="20"/>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wipe(down)">
                                      <p:cBhvr>
                                        <p:cTn id="120" dur="500"/>
                                        <p:tgtEl>
                                          <p:spTgt spid="33"/>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34"/>
                                        </p:tgtEl>
                                        <p:attrNameLst>
                                          <p:attrName>style.visibility</p:attrName>
                                        </p:attrNameLst>
                                      </p:cBhvr>
                                      <p:to>
                                        <p:strVal val="visible"/>
                                      </p:to>
                                    </p:set>
                                    <p:animEffect transition="in" filter="wipe(down)">
                                      <p:cBhvr>
                                        <p:cTn id="123" dur="500"/>
                                        <p:tgtEl>
                                          <p:spTgt spid="34"/>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35"/>
                                        </p:tgtEl>
                                        <p:attrNameLst>
                                          <p:attrName>style.visibility</p:attrName>
                                        </p:attrNameLst>
                                      </p:cBhvr>
                                      <p:to>
                                        <p:strVal val="visible"/>
                                      </p:to>
                                    </p:set>
                                    <p:animEffect transition="in" filter="wipe(down)">
                                      <p:cBhvr>
                                        <p:cTn id="126" dur="500"/>
                                        <p:tgtEl>
                                          <p:spTgt spid="35"/>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wipe(down)">
                                      <p:cBhvr>
                                        <p:cTn id="129" dur="500"/>
                                        <p:tgtEl>
                                          <p:spTgt spid="36"/>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wipe(down)">
                                      <p:cBhvr>
                                        <p:cTn id="132" dur="500"/>
                                        <p:tgtEl>
                                          <p:spTgt spid="37"/>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38"/>
                                        </p:tgtEl>
                                        <p:attrNameLst>
                                          <p:attrName>style.visibility</p:attrName>
                                        </p:attrNameLst>
                                      </p:cBhvr>
                                      <p:to>
                                        <p:strVal val="visible"/>
                                      </p:to>
                                    </p:set>
                                    <p:animEffect transition="in" filter="wipe(down)">
                                      <p:cBhvr>
                                        <p:cTn id="135" dur="500"/>
                                        <p:tgtEl>
                                          <p:spTgt spid="38"/>
                                        </p:tgtEl>
                                      </p:cBhvr>
                                    </p:animEffect>
                                  </p:childTnLst>
                                </p:cTn>
                              </p:par>
                              <p:par>
                                <p:cTn id="136" presetID="22" presetClass="entr" presetSubtype="4" fill="hold" nodeType="withEffect">
                                  <p:stCondLst>
                                    <p:cond delay="0"/>
                                  </p:stCondLst>
                                  <p:childTnLst>
                                    <p:set>
                                      <p:cBhvr>
                                        <p:cTn id="137" dur="1" fill="hold">
                                          <p:stCondLst>
                                            <p:cond delay="0"/>
                                          </p:stCondLst>
                                        </p:cTn>
                                        <p:tgtEl>
                                          <p:spTgt spid="41"/>
                                        </p:tgtEl>
                                        <p:attrNameLst>
                                          <p:attrName>style.visibility</p:attrName>
                                        </p:attrNameLst>
                                      </p:cBhvr>
                                      <p:to>
                                        <p:strVal val="visible"/>
                                      </p:to>
                                    </p:set>
                                    <p:animEffect transition="in" filter="wipe(down)">
                                      <p:cBhvr>
                                        <p:cTn id="138" dur="500"/>
                                        <p:tgtEl>
                                          <p:spTgt spid="41"/>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42"/>
                                        </p:tgtEl>
                                        <p:attrNameLst>
                                          <p:attrName>style.visibility</p:attrName>
                                        </p:attrNameLst>
                                      </p:cBhvr>
                                      <p:to>
                                        <p:strVal val="visible"/>
                                      </p:to>
                                    </p:set>
                                    <p:animEffect transition="in" filter="wipe(down)">
                                      <p:cBhvr>
                                        <p:cTn id="141" dur="500"/>
                                        <p:tgtEl>
                                          <p:spTgt spid="42"/>
                                        </p:tgtEl>
                                      </p:cBhvr>
                                    </p:animEffect>
                                  </p:childTnLst>
                                </p:cTn>
                              </p:par>
                            </p:childTnLst>
                          </p:cTn>
                        </p:par>
                      </p:childTnLst>
                    </p:cTn>
                  </p:par>
                  <p:par>
                    <p:cTn id="142" fill="hold">
                      <p:stCondLst>
                        <p:cond delay="indefinite"/>
                      </p:stCondLst>
                      <p:childTnLst>
                        <p:par>
                          <p:cTn id="143" fill="hold">
                            <p:stCondLst>
                              <p:cond delay="0"/>
                            </p:stCondLst>
                            <p:childTnLst>
                              <p:par>
                                <p:cTn id="144" presetID="6" presetClass="entr" presetSubtype="16" fill="hold" grpId="0" nodeType="clickEffect">
                                  <p:stCondLst>
                                    <p:cond delay="0"/>
                                  </p:stCondLst>
                                  <p:childTnLst>
                                    <p:set>
                                      <p:cBhvr>
                                        <p:cTn id="145" dur="1" fill="hold">
                                          <p:stCondLst>
                                            <p:cond delay="0"/>
                                          </p:stCondLst>
                                        </p:cTn>
                                        <p:tgtEl>
                                          <p:spTgt spid="52"/>
                                        </p:tgtEl>
                                        <p:attrNameLst>
                                          <p:attrName>style.visibility</p:attrName>
                                        </p:attrNameLst>
                                      </p:cBhvr>
                                      <p:to>
                                        <p:strVal val="visible"/>
                                      </p:to>
                                    </p:set>
                                    <p:animEffect transition="in" filter="circle(in)">
                                      <p:cBhvr>
                                        <p:cTn id="146" dur="2000"/>
                                        <p:tgtEl>
                                          <p:spTgt spid="52"/>
                                        </p:tgtEl>
                                      </p:cBhvr>
                                    </p:animEffect>
                                  </p:childTnLst>
                                </p:cTn>
                              </p:par>
                            </p:childTnLst>
                          </p:cTn>
                        </p:par>
                      </p:childTnLst>
                    </p:cTn>
                  </p:par>
                  <p:par>
                    <p:cTn id="147" fill="hold">
                      <p:stCondLst>
                        <p:cond delay="indefinite"/>
                      </p:stCondLst>
                      <p:childTnLst>
                        <p:par>
                          <p:cTn id="148" fill="hold">
                            <p:stCondLst>
                              <p:cond delay="0"/>
                            </p:stCondLst>
                            <p:childTnLst>
                              <p:par>
                                <p:cTn id="149" presetID="16" presetClass="entr" presetSubtype="21" fill="hold" grpId="0" nodeType="click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barn(inVertical)">
                                      <p:cBhvr>
                                        <p:cTn id="151" dur="500"/>
                                        <p:tgtEl>
                                          <p:spTgt spid="51"/>
                                        </p:tgtEl>
                                      </p:cBhvr>
                                    </p:animEffect>
                                  </p:childTnLst>
                                </p:cTn>
                              </p:par>
                            </p:childTnLst>
                          </p:cTn>
                        </p:par>
                      </p:childTnLst>
                    </p:cTn>
                  </p:par>
                  <p:par>
                    <p:cTn id="152" fill="hold">
                      <p:stCondLst>
                        <p:cond delay="indefinite"/>
                      </p:stCondLst>
                      <p:childTnLst>
                        <p:par>
                          <p:cTn id="153" fill="hold">
                            <p:stCondLst>
                              <p:cond delay="0"/>
                            </p:stCondLst>
                            <p:childTnLst>
                              <p:par>
                                <p:cTn id="154" presetID="16" presetClass="entr" presetSubtype="21" fill="hold" grpId="0" nodeType="clickEffect">
                                  <p:stCondLst>
                                    <p:cond delay="0"/>
                                  </p:stCondLst>
                                  <p:childTnLst>
                                    <p:set>
                                      <p:cBhvr>
                                        <p:cTn id="155" dur="1" fill="hold">
                                          <p:stCondLst>
                                            <p:cond delay="0"/>
                                          </p:stCondLst>
                                        </p:cTn>
                                        <p:tgtEl>
                                          <p:spTgt spid="3"/>
                                        </p:tgtEl>
                                        <p:attrNameLst>
                                          <p:attrName>style.visibility</p:attrName>
                                        </p:attrNameLst>
                                      </p:cBhvr>
                                      <p:to>
                                        <p:strVal val="visible"/>
                                      </p:to>
                                    </p:set>
                                    <p:animEffect transition="in" filter="barn(inVertical)">
                                      <p:cBhvr>
                                        <p:cTn id="156" dur="500"/>
                                        <p:tgtEl>
                                          <p:spTgt spid="3"/>
                                        </p:tgtEl>
                                      </p:cBhvr>
                                    </p:animEffect>
                                  </p:childTnLst>
                                </p:cTn>
                              </p:par>
                              <p:par>
                                <p:cTn id="157" presetID="16" presetClass="entr" presetSubtype="21" fill="hold" grpId="0" nodeType="withEffect">
                                  <p:stCondLst>
                                    <p:cond delay="0"/>
                                  </p:stCondLst>
                                  <p:childTnLst>
                                    <p:set>
                                      <p:cBhvr>
                                        <p:cTn id="158" dur="1" fill="hold">
                                          <p:stCondLst>
                                            <p:cond delay="0"/>
                                          </p:stCondLst>
                                        </p:cTn>
                                        <p:tgtEl>
                                          <p:spTgt spid="4"/>
                                        </p:tgtEl>
                                        <p:attrNameLst>
                                          <p:attrName>style.visibility</p:attrName>
                                        </p:attrNameLst>
                                      </p:cBhvr>
                                      <p:to>
                                        <p:strVal val="visible"/>
                                      </p:to>
                                    </p:set>
                                    <p:animEffect transition="in" filter="barn(inVertical)">
                                      <p:cBhvr>
                                        <p:cTn id="159" dur="500"/>
                                        <p:tgtEl>
                                          <p:spTgt spid="4"/>
                                        </p:tgtEl>
                                      </p:cBhvr>
                                    </p:animEffect>
                                  </p:childTnLst>
                                </p:cTn>
                              </p:par>
                              <p:par>
                                <p:cTn id="160" presetID="16" presetClass="entr" presetSubtype="21" fill="hold" grpId="0" nodeType="withEffect">
                                  <p:stCondLst>
                                    <p:cond delay="0"/>
                                  </p:stCondLst>
                                  <p:childTnLst>
                                    <p:set>
                                      <p:cBhvr>
                                        <p:cTn id="161" dur="1" fill="hold">
                                          <p:stCondLst>
                                            <p:cond delay="0"/>
                                          </p:stCondLst>
                                        </p:cTn>
                                        <p:tgtEl>
                                          <p:spTgt spid="44"/>
                                        </p:tgtEl>
                                        <p:attrNameLst>
                                          <p:attrName>style.visibility</p:attrName>
                                        </p:attrNameLst>
                                      </p:cBhvr>
                                      <p:to>
                                        <p:strVal val="visible"/>
                                      </p:to>
                                    </p:set>
                                    <p:animEffect transition="in" filter="barn(inVertical)">
                                      <p:cBhvr>
                                        <p:cTn id="162" dur="500"/>
                                        <p:tgtEl>
                                          <p:spTgt spid="44"/>
                                        </p:tgtEl>
                                      </p:cBhvr>
                                    </p:animEffect>
                                  </p:childTnLst>
                                </p:cTn>
                              </p:par>
                              <p:par>
                                <p:cTn id="163" presetID="16" presetClass="entr" presetSubtype="21" fill="hold" grpId="0" nodeType="withEffect">
                                  <p:stCondLst>
                                    <p:cond delay="0"/>
                                  </p:stCondLst>
                                  <p:childTnLst>
                                    <p:set>
                                      <p:cBhvr>
                                        <p:cTn id="164" dur="1" fill="hold">
                                          <p:stCondLst>
                                            <p:cond delay="0"/>
                                          </p:stCondLst>
                                        </p:cTn>
                                        <p:tgtEl>
                                          <p:spTgt spid="46"/>
                                        </p:tgtEl>
                                        <p:attrNameLst>
                                          <p:attrName>style.visibility</p:attrName>
                                        </p:attrNameLst>
                                      </p:cBhvr>
                                      <p:to>
                                        <p:strVal val="visible"/>
                                      </p:to>
                                    </p:set>
                                    <p:animEffect transition="in" filter="barn(inVertical)">
                                      <p:cBhvr>
                                        <p:cTn id="16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p:bldP spid="13" grpId="0" animBg="1"/>
      <p:bldP spid="14" grpId="0"/>
      <p:bldP spid="15" grpId="0"/>
      <p:bldP spid="16" grpId="0"/>
      <p:bldP spid="17" grpId="0"/>
      <p:bldP spid="18" grpId="0" animBg="1"/>
      <p:bldP spid="19" grpId="0" animBg="1"/>
      <p:bldP spid="20" grpId="0" animBg="1"/>
      <p:bldP spid="21" grpId="0" animBg="1"/>
      <p:bldP spid="22" grpId="0" animBg="1"/>
      <p:bldP spid="23" grpId="0" animBg="1"/>
      <p:bldP spid="24" grpId="0"/>
      <p:bldP spid="25" grpId="0"/>
      <p:bldP spid="26" grpId="0"/>
      <p:bldP spid="27" grpId="0" animBg="1"/>
      <p:bldP spid="28" grpId="0" animBg="1"/>
      <p:bldP spid="29" grpId="0" animBg="1"/>
      <p:bldP spid="30" grpId="0"/>
      <p:bldP spid="31" grpId="0"/>
      <p:bldP spid="32" grpId="0"/>
      <p:bldP spid="33" grpId="0" animBg="1"/>
      <p:bldP spid="34" grpId="0" animBg="1"/>
      <p:bldP spid="35" grpId="0" animBg="1"/>
      <p:bldP spid="36" grpId="0"/>
      <p:bldP spid="37" grpId="0"/>
      <p:bldP spid="38" grpId="0"/>
      <p:bldP spid="42" grpId="0"/>
      <p:bldP spid="48" grpId="0"/>
      <p:bldP spid="49" grpId="0"/>
      <p:bldP spid="50" grpId="0"/>
      <p:bldP spid="51" grpId="0"/>
      <p:bldP spid="52" grpId="0"/>
      <p:bldP spid="3" grpId="0"/>
      <p:bldP spid="4" grpId="0"/>
      <p:bldP spid="44"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76200"/>
            <a:ext cx="8229600" cy="1143000"/>
          </a:xfrm>
        </p:spPr>
        <p:txBody>
          <a:bodyPr/>
          <a:lstStyle/>
          <a:p>
            <a:r>
              <a:rPr lang="en-US" dirty="0"/>
              <a:t>Statistical Control</a:t>
            </a:r>
          </a:p>
        </p:txBody>
      </p:sp>
      <p:sp>
        <p:nvSpPr>
          <p:cNvPr id="6" name="TextBox 5"/>
          <p:cNvSpPr txBox="1"/>
          <p:nvPr/>
        </p:nvSpPr>
        <p:spPr>
          <a:xfrm>
            <a:off x="381000" y="1676400"/>
            <a:ext cx="8670698" cy="400110"/>
          </a:xfrm>
          <a:prstGeom prst="rect">
            <a:avLst/>
          </a:prstGeom>
          <a:noFill/>
        </p:spPr>
        <p:txBody>
          <a:bodyPr wrap="square" rtlCol="0">
            <a:spAutoFit/>
          </a:bodyPr>
          <a:lstStyle/>
          <a:p>
            <a:r>
              <a:rPr lang="en-US" sz="2000" b="1" dirty="0">
                <a:solidFill>
                  <a:srgbClr val="002060"/>
                </a:solidFill>
              </a:rPr>
              <a:t>If the non-experimental procedure is not sufficient, statistical control is used  </a:t>
            </a:r>
          </a:p>
        </p:txBody>
      </p:sp>
      <p:cxnSp>
        <p:nvCxnSpPr>
          <p:cNvPr id="7" name="Straight Arrow Connector 6"/>
          <p:cNvCxnSpPr/>
          <p:nvPr/>
        </p:nvCxnSpPr>
        <p:spPr>
          <a:xfrm rot="5400000">
            <a:off x="3976914" y="2514600"/>
            <a:ext cx="609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410109" y="2866104"/>
            <a:ext cx="1723572" cy="369332"/>
          </a:xfrm>
          <a:prstGeom prst="rect">
            <a:avLst/>
          </a:prstGeom>
          <a:noFill/>
        </p:spPr>
        <p:txBody>
          <a:bodyPr wrap="square" rtlCol="0">
            <a:spAutoFit/>
          </a:bodyPr>
          <a:lstStyle/>
          <a:p>
            <a:r>
              <a:rPr lang="en-US" dirty="0">
                <a:solidFill>
                  <a:srgbClr val="C00000"/>
                </a:solidFill>
              </a:rPr>
              <a:t>What do we do?</a:t>
            </a:r>
          </a:p>
        </p:txBody>
      </p:sp>
      <p:sp>
        <p:nvSpPr>
          <p:cNvPr id="9" name="TextBox 8"/>
          <p:cNvSpPr txBox="1"/>
          <p:nvPr/>
        </p:nvSpPr>
        <p:spPr>
          <a:xfrm>
            <a:off x="2590800" y="3877271"/>
            <a:ext cx="3429000" cy="1200329"/>
          </a:xfrm>
          <a:prstGeom prst="rect">
            <a:avLst/>
          </a:prstGeom>
          <a:noFill/>
        </p:spPr>
        <p:txBody>
          <a:bodyPr wrap="square" rtlCol="0">
            <a:spAutoFit/>
          </a:bodyPr>
          <a:lstStyle/>
          <a:p>
            <a:pPr marL="398463" indent="-398463">
              <a:buFont typeface="Wingdings" pitchFamily="2" charset="2"/>
              <a:buChar char="Ø"/>
            </a:pPr>
            <a:r>
              <a:rPr lang="en-US" dirty="0">
                <a:solidFill>
                  <a:srgbClr val="002060"/>
                </a:solidFill>
              </a:rPr>
              <a:t>Control by making Blocks</a:t>
            </a:r>
          </a:p>
          <a:p>
            <a:pPr marL="398463" indent="-398463">
              <a:buFont typeface="Wingdings" pitchFamily="2" charset="2"/>
              <a:buChar char="Ø"/>
            </a:pPr>
            <a:r>
              <a:rPr lang="en-US" dirty="0">
                <a:solidFill>
                  <a:srgbClr val="002060"/>
                </a:solidFill>
              </a:rPr>
              <a:t>Use repeated measure design</a:t>
            </a:r>
          </a:p>
          <a:p>
            <a:pPr marL="398463" indent="-398463">
              <a:buFont typeface="Wingdings" pitchFamily="2" charset="2"/>
              <a:buChar char="Ø"/>
            </a:pPr>
            <a:r>
              <a:rPr lang="en-US" dirty="0">
                <a:solidFill>
                  <a:srgbClr val="002060"/>
                </a:solidFill>
              </a:rPr>
              <a:t>Use </a:t>
            </a:r>
            <a:r>
              <a:rPr lang="en-US" dirty="0" err="1">
                <a:solidFill>
                  <a:srgbClr val="002060"/>
                </a:solidFill>
              </a:rPr>
              <a:t>ANCOVA</a:t>
            </a:r>
            <a:r>
              <a:rPr lang="en-US" dirty="0">
                <a:solidFill>
                  <a:srgbClr val="002060"/>
                </a:solidFill>
              </a:rPr>
              <a:t> design</a:t>
            </a:r>
          </a:p>
          <a:p>
            <a:endParaRPr lang="en-US" dirty="0">
              <a:solidFill>
                <a:srgbClr val="002060"/>
              </a:solidFill>
            </a:endParaRPr>
          </a:p>
        </p:txBody>
      </p:sp>
      <p:cxnSp>
        <p:nvCxnSpPr>
          <p:cNvPr id="10" name="Straight Arrow Connector 9"/>
          <p:cNvCxnSpPr/>
          <p:nvPr/>
        </p:nvCxnSpPr>
        <p:spPr>
          <a:xfrm rot="5400000">
            <a:off x="3977708" y="3580606"/>
            <a:ext cx="609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Slide Number Placeholder 9"/>
          <p:cNvSpPr>
            <a:spLocks noGrp="1"/>
          </p:cNvSpPr>
          <p:nvPr>
            <p:ph type="sldNum" sz="quarter" idx="12"/>
          </p:nvPr>
        </p:nvSpPr>
        <p:spPr>
          <a:xfrm>
            <a:off x="8153400" y="6583680"/>
            <a:ext cx="733864" cy="274320"/>
          </a:xfrm>
        </p:spPr>
        <p:txBody>
          <a:bodyPr/>
          <a:lstStyle/>
          <a:p>
            <a:fld id="{037C7FB2-55C6-45F6-A11B-3A57BCCC4939}"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D15AC-CF16-2FF5-57B3-141084014DF5}"/>
            </a:ext>
          </a:extLst>
        </p:cNvPr>
        <p:cNvGrpSpPr/>
        <p:nvPr/>
      </p:nvGrpSpPr>
      <p:grpSpPr>
        <a:xfrm>
          <a:off x="0" y="0"/>
          <a:ext cx="0" cy="0"/>
          <a:chOff x="0" y="0"/>
          <a:chExt cx="0" cy="0"/>
        </a:xfrm>
      </p:grpSpPr>
      <p:sp>
        <p:nvSpPr>
          <p:cNvPr id="33" name="TextBox 32">
            <a:extLst>
              <a:ext uri="{FF2B5EF4-FFF2-40B4-BE49-F238E27FC236}">
                <a16:creationId xmlns:a16="http://schemas.microsoft.com/office/drawing/2014/main" id="{D7E2C360-649C-10EA-4F33-3183E059BD51}"/>
              </a:ext>
            </a:extLst>
          </p:cNvPr>
          <p:cNvSpPr txBox="1"/>
          <p:nvPr/>
        </p:nvSpPr>
        <p:spPr>
          <a:xfrm>
            <a:off x="914400" y="1764268"/>
            <a:ext cx="7315200" cy="369332"/>
          </a:xfrm>
          <a:prstGeom prst="rect">
            <a:avLst/>
          </a:prstGeom>
          <a:noFill/>
        </p:spPr>
        <p:txBody>
          <a:bodyPr wrap="square" rtlCol="0">
            <a:spAutoFit/>
          </a:bodyPr>
          <a:lstStyle/>
          <a:p>
            <a:r>
              <a:rPr lang="en-US" b="1" dirty="0">
                <a:solidFill>
                  <a:srgbClr val="C00000"/>
                </a:solidFill>
              </a:rPr>
              <a:t>Objective</a:t>
            </a:r>
            <a:r>
              <a:rPr lang="en-US" b="1" dirty="0">
                <a:solidFill>
                  <a:srgbClr val="002060"/>
                </a:solidFill>
              </a:rPr>
              <a:t>: To Test the Effect of Teaching methodology on Performance </a:t>
            </a:r>
          </a:p>
        </p:txBody>
      </p:sp>
      <p:sp>
        <p:nvSpPr>
          <p:cNvPr id="35" name="TextBox 34">
            <a:extLst>
              <a:ext uri="{FF2B5EF4-FFF2-40B4-BE49-F238E27FC236}">
                <a16:creationId xmlns:a16="http://schemas.microsoft.com/office/drawing/2014/main" id="{90F9C1BE-AAC0-E801-27CE-F6ECF4B4F188}"/>
              </a:ext>
            </a:extLst>
          </p:cNvPr>
          <p:cNvSpPr txBox="1"/>
          <p:nvPr/>
        </p:nvSpPr>
        <p:spPr>
          <a:xfrm>
            <a:off x="2362200" y="3418582"/>
            <a:ext cx="1905000" cy="615553"/>
          </a:xfrm>
          <a:prstGeom prst="rect">
            <a:avLst/>
          </a:prstGeom>
          <a:noFill/>
        </p:spPr>
        <p:txBody>
          <a:bodyPr wrap="square" rtlCol="0">
            <a:spAutoFit/>
          </a:bodyPr>
          <a:lstStyle/>
          <a:p>
            <a:r>
              <a:rPr lang="en-US" sz="1600" dirty="0">
                <a:solidFill>
                  <a:srgbClr val="002060"/>
                </a:solidFill>
              </a:rPr>
              <a:t>Traditional Method</a:t>
            </a:r>
          </a:p>
          <a:p>
            <a:r>
              <a:rPr lang="en-US" dirty="0">
                <a:solidFill>
                  <a:srgbClr val="002060"/>
                </a:solidFill>
              </a:rPr>
              <a:t>             T</a:t>
            </a:r>
            <a:r>
              <a:rPr lang="en-US" baseline="-25000" dirty="0">
                <a:solidFill>
                  <a:srgbClr val="002060"/>
                </a:solidFill>
              </a:rPr>
              <a:t>1</a:t>
            </a:r>
          </a:p>
        </p:txBody>
      </p:sp>
      <p:sp>
        <p:nvSpPr>
          <p:cNvPr id="37" name="TextBox 36">
            <a:extLst>
              <a:ext uri="{FF2B5EF4-FFF2-40B4-BE49-F238E27FC236}">
                <a16:creationId xmlns:a16="http://schemas.microsoft.com/office/drawing/2014/main" id="{66A62624-D016-4C7D-3987-47D40AE72861}"/>
              </a:ext>
            </a:extLst>
          </p:cNvPr>
          <p:cNvSpPr txBox="1"/>
          <p:nvPr/>
        </p:nvSpPr>
        <p:spPr>
          <a:xfrm>
            <a:off x="6705600" y="3418582"/>
            <a:ext cx="1905000" cy="615553"/>
          </a:xfrm>
          <a:prstGeom prst="rect">
            <a:avLst/>
          </a:prstGeom>
          <a:noFill/>
        </p:spPr>
        <p:txBody>
          <a:bodyPr wrap="square" rtlCol="0">
            <a:spAutoFit/>
          </a:bodyPr>
          <a:lstStyle/>
          <a:p>
            <a:r>
              <a:rPr lang="en-US" sz="1600" dirty="0">
                <a:solidFill>
                  <a:srgbClr val="002060"/>
                </a:solidFill>
              </a:rPr>
              <a:t>Flexible method</a:t>
            </a:r>
          </a:p>
          <a:p>
            <a:r>
              <a:rPr lang="en-US" dirty="0">
                <a:solidFill>
                  <a:srgbClr val="002060"/>
                </a:solidFill>
              </a:rPr>
              <a:t>             T</a:t>
            </a:r>
            <a:r>
              <a:rPr lang="en-US" baseline="-25000" dirty="0">
                <a:solidFill>
                  <a:srgbClr val="002060"/>
                </a:solidFill>
              </a:rPr>
              <a:t>3</a:t>
            </a:r>
          </a:p>
        </p:txBody>
      </p:sp>
      <p:sp>
        <p:nvSpPr>
          <p:cNvPr id="38" name="TextBox 37">
            <a:extLst>
              <a:ext uri="{FF2B5EF4-FFF2-40B4-BE49-F238E27FC236}">
                <a16:creationId xmlns:a16="http://schemas.microsoft.com/office/drawing/2014/main" id="{72EB90D1-785B-4746-044E-5EF6B17479FF}"/>
              </a:ext>
            </a:extLst>
          </p:cNvPr>
          <p:cNvSpPr txBox="1"/>
          <p:nvPr/>
        </p:nvSpPr>
        <p:spPr>
          <a:xfrm>
            <a:off x="4495800" y="3418582"/>
            <a:ext cx="2057400" cy="615553"/>
          </a:xfrm>
          <a:prstGeom prst="rect">
            <a:avLst/>
          </a:prstGeom>
          <a:noFill/>
        </p:spPr>
        <p:txBody>
          <a:bodyPr wrap="square" rtlCol="0">
            <a:spAutoFit/>
          </a:bodyPr>
          <a:lstStyle/>
          <a:p>
            <a:r>
              <a:rPr lang="en-US" sz="1600" dirty="0">
                <a:solidFill>
                  <a:srgbClr val="002060"/>
                </a:solidFill>
              </a:rPr>
              <a:t>Audio-visual Method</a:t>
            </a:r>
          </a:p>
          <a:p>
            <a:r>
              <a:rPr lang="en-US" dirty="0">
                <a:solidFill>
                  <a:srgbClr val="002060"/>
                </a:solidFill>
              </a:rPr>
              <a:t>             T</a:t>
            </a:r>
            <a:r>
              <a:rPr lang="en-US" baseline="-25000" dirty="0">
                <a:solidFill>
                  <a:srgbClr val="002060"/>
                </a:solidFill>
              </a:rPr>
              <a:t>2</a:t>
            </a:r>
          </a:p>
        </p:txBody>
      </p:sp>
      <p:sp>
        <p:nvSpPr>
          <p:cNvPr id="39" name="TextBox 38">
            <a:extLst>
              <a:ext uri="{FF2B5EF4-FFF2-40B4-BE49-F238E27FC236}">
                <a16:creationId xmlns:a16="http://schemas.microsoft.com/office/drawing/2014/main" id="{9F94029F-8296-5EBF-6394-3621A13F2C2C}"/>
              </a:ext>
            </a:extLst>
          </p:cNvPr>
          <p:cNvSpPr txBox="1"/>
          <p:nvPr/>
        </p:nvSpPr>
        <p:spPr>
          <a:xfrm>
            <a:off x="3048000" y="4256782"/>
            <a:ext cx="381000" cy="1323439"/>
          </a:xfrm>
          <a:prstGeom prst="rect">
            <a:avLst/>
          </a:prstGeom>
          <a:noFill/>
        </p:spPr>
        <p:txBody>
          <a:bodyPr wrap="square" rtlCol="0">
            <a:spAutoFit/>
          </a:bodyPr>
          <a:lstStyle/>
          <a:p>
            <a:r>
              <a:rPr lang="en-US" sz="1600" dirty="0">
                <a:solidFill>
                  <a:srgbClr val="002060"/>
                </a:solidFill>
              </a:rPr>
              <a:t>6</a:t>
            </a:r>
          </a:p>
          <a:p>
            <a:r>
              <a:rPr lang="en-US" sz="1600" dirty="0">
                <a:solidFill>
                  <a:srgbClr val="002060"/>
                </a:solidFill>
              </a:rPr>
              <a:t>7</a:t>
            </a:r>
          </a:p>
          <a:p>
            <a:endParaRPr lang="en-US" sz="1600" dirty="0">
              <a:solidFill>
                <a:srgbClr val="002060"/>
              </a:solidFill>
            </a:endParaRPr>
          </a:p>
          <a:p>
            <a:r>
              <a:rPr lang="en-US" sz="1600" dirty="0">
                <a:solidFill>
                  <a:srgbClr val="002060"/>
                </a:solidFill>
              </a:rPr>
              <a:t>5</a:t>
            </a:r>
          </a:p>
          <a:p>
            <a:r>
              <a:rPr lang="en-US" sz="1600" dirty="0">
                <a:solidFill>
                  <a:srgbClr val="002060"/>
                </a:solidFill>
              </a:rPr>
              <a:t>2</a:t>
            </a:r>
          </a:p>
        </p:txBody>
      </p:sp>
      <p:sp>
        <p:nvSpPr>
          <p:cNvPr id="40" name="TextBox 39">
            <a:extLst>
              <a:ext uri="{FF2B5EF4-FFF2-40B4-BE49-F238E27FC236}">
                <a16:creationId xmlns:a16="http://schemas.microsoft.com/office/drawing/2014/main" id="{5FB8B3D9-D833-12E7-73B0-6B5C5A76A9A3}"/>
              </a:ext>
            </a:extLst>
          </p:cNvPr>
          <p:cNvSpPr txBox="1"/>
          <p:nvPr/>
        </p:nvSpPr>
        <p:spPr>
          <a:xfrm>
            <a:off x="5181600" y="4256782"/>
            <a:ext cx="381000" cy="1323439"/>
          </a:xfrm>
          <a:prstGeom prst="rect">
            <a:avLst/>
          </a:prstGeom>
          <a:noFill/>
        </p:spPr>
        <p:txBody>
          <a:bodyPr wrap="square" rtlCol="0">
            <a:spAutoFit/>
          </a:bodyPr>
          <a:lstStyle/>
          <a:p>
            <a:r>
              <a:rPr lang="en-US" sz="1600" dirty="0">
                <a:solidFill>
                  <a:srgbClr val="002060"/>
                </a:solidFill>
              </a:rPr>
              <a:t>9</a:t>
            </a:r>
          </a:p>
          <a:p>
            <a:r>
              <a:rPr lang="en-US" sz="1600" dirty="0">
                <a:solidFill>
                  <a:srgbClr val="002060"/>
                </a:solidFill>
              </a:rPr>
              <a:t>8</a:t>
            </a:r>
          </a:p>
          <a:p>
            <a:endParaRPr lang="en-US" sz="1600" dirty="0">
              <a:solidFill>
                <a:srgbClr val="002060"/>
              </a:solidFill>
            </a:endParaRPr>
          </a:p>
          <a:p>
            <a:r>
              <a:rPr lang="en-US" sz="1600" dirty="0">
                <a:solidFill>
                  <a:srgbClr val="002060"/>
                </a:solidFill>
              </a:rPr>
              <a:t>7</a:t>
            </a:r>
          </a:p>
          <a:p>
            <a:r>
              <a:rPr lang="en-US" sz="1600" dirty="0">
                <a:solidFill>
                  <a:srgbClr val="002060"/>
                </a:solidFill>
              </a:rPr>
              <a:t>7</a:t>
            </a:r>
          </a:p>
        </p:txBody>
      </p:sp>
      <p:sp>
        <p:nvSpPr>
          <p:cNvPr id="41" name="TextBox 40">
            <a:extLst>
              <a:ext uri="{FF2B5EF4-FFF2-40B4-BE49-F238E27FC236}">
                <a16:creationId xmlns:a16="http://schemas.microsoft.com/office/drawing/2014/main" id="{F2C74EE7-A17D-C6C1-F5BC-FEF464BA9FDE}"/>
              </a:ext>
            </a:extLst>
          </p:cNvPr>
          <p:cNvSpPr txBox="1"/>
          <p:nvPr/>
        </p:nvSpPr>
        <p:spPr>
          <a:xfrm>
            <a:off x="7391400" y="4256782"/>
            <a:ext cx="381000" cy="1323439"/>
          </a:xfrm>
          <a:prstGeom prst="rect">
            <a:avLst/>
          </a:prstGeom>
          <a:noFill/>
        </p:spPr>
        <p:txBody>
          <a:bodyPr wrap="square" rtlCol="0">
            <a:spAutoFit/>
          </a:bodyPr>
          <a:lstStyle/>
          <a:p>
            <a:r>
              <a:rPr lang="en-US" sz="1600" dirty="0">
                <a:solidFill>
                  <a:srgbClr val="002060"/>
                </a:solidFill>
              </a:rPr>
              <a:t>5</a:t>
            </a:r>
          </a:p>
          <a:p>
            <a:r>
              <a:rPr lang="en-US" sz="1600" dirty="0">
                <a:solidFill>
                  <a:srgbClr val="002060"/>
                </a:solidFill>
              </a:rPr>
              <a:t>4</a:t>
            </a:r>
          </a:p>
          <a:p>
            <a:endParaRPr lang="en-US" sz="1600" dirty="0">
              <a:solidFill>
                <a:srgbClr val="002060"/>
              </a:solidFill>
            </a:endParaRPr>
          </a:p>
          <a:p>
            <a:r>
              <a:rPr lang="en-US" sz="1600" dirty="0">
                <a:solidFill>
                  <a:srgbClr val="002060"/>
                </a:solidFill>
              </a:rPr>
              <a:t>3</a:t>
            </a:r>
          </a:p>
          <a:p>
            <a:r>
              <a:rPr lang="en-US" sz="1600" dirty="0">
                <a:solidFill>
                  <a:srgbClr val="002060"/>
                </a:solidFill>
              </a:rPr>
              <a:t>2</a:t>
            </a:r>
          </a:p>
        </p:txBody>
      </p:sp>
      <p:sp>
        <p:nvSpPr>
          <p:cNvPr id="42" name="TextBox 41">
            <a:extLst>
              <a:ext uri="{FF2B5EF4-FFF2-40B4-BE49-F238E27FC236}">
                <a16:creationId xmlns:a16="http://schemas.microsoft.com/office/drawing/2014/main" id="{49EEC513-7F25-2356-DFA2-1E32A5E42FA0}"/>
              </a:ext>
            </a:extLst>
          </p:cNvPr>
          <p:cNvSpPr txBox="1"/>
          <p:nvPr/>
        </p:nvSpPr>
        <p:spPr>
          <a:xfrm>
            <a:off x="4238172" y="2558142"/>
            <a:ext cx="2209800" cy="369332"/>
          </a:xfrm>
          <a:prstGeom prst="rect">
            <a:avLst/>
          </a:prstGeom>
          <a:noFill/>
        </p:spPr>
        <p:txBody>
          <a:bodyPr wrap="square" rtlCol="0">
            <a:spAutoFit/>
          </a:bodyPr>
          <a:lstStyle/>
          <a:p>
            <a:r>
              <a:rPr lang="en-US" b="1" dirty="0">
                <a:solidFill>
                  <a:srgbClr val="002060"/>
                </a:solidFill>
              </a:rPr>
              <a:t>Systematic variance</a:t>
            </a:r>
          </a:p>
        </p:txBody>
      </p:sp>
      <p:cxnSp>
        <p:nvCxnSpPr>
          <p:cNvPr id="43" name="Straight Arrow Connector 42">
            <a:extLst>
              <a:ext uri="{FF2B5EF4-FFF2-40B4-BE49-F238E27FC236}">
                <a16:creationId xmlns:a16="http://schemas.microsoft.com/office/drawing/2014/main" id="{E26D0AF9-0D7B-4758-558D-85F4E8769C94}"/>
              </a:ext>
            </a:extLst>
          </p:cNvPr>
          <p:cNvCxnSpPr>
            <a:endCxn id="35" idx="0"/>
          </p:cNvCxnSpPr>
          <p:nvPr/>
        </p:nvCxnSpPr>
        <p:spPr>
          <a:xfrm rot="10800000" flipV="1">
            <a:off x="3314700" y="2971800"/>
            <a:ext cx="2019300" cy="4467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D1A8A091-D373-3284-0421-B15FBF251589}"/>
              </a:ext>
            </a:extLst>
          </p:cNvPr>
          <p:cNvCxnSpPr/>
          <p:nvPr/>
        </p:nvCxnSpPr>
        <p:spPr>
          <a:xfrm rot="5400000">
            <a:off x="5066506" y="3238500"/>
            <a:ext cx="5341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7B5E309-3590-1B09-CFE9-6C7D5C16A83D}"/>
              </a:ext>
            </a:extLst>
          </p:cNvPr>
          <p:cNvCxnSpPr/>
          <p:nvPr/>
        </p:nvCxnSpPr>
        <p:spPr>
          <a:xfrm>
            <a:off x="5336460" y="2971800"/>
            <a:ext cx="1981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DE64FB1-97CC-698B-5F5A-2C24F862FD3B}"/>
              </a:ext>
            </a:extLst>
          </p:cNvPr>
          <p:cNvSpPr txBox="1"/>
          <p:nvPr/>
        </p:nvSpPr>
        <p:spPr>
          <a:xfrm>
            <a:off x="6629400" y="4267200"/>
            <a:ext cx="914400" cy="338554"/>
          </a:xfrm>
          <a:prstGeom prst="rect">
            <a:avLst/>
          </a:prstGeom>
          <a:noFill/>
        </p:spPr>
        <p:txBody>
          <a:bodyPr wrap="square" rtlCol="0">
            <a:spAutoFit/>
          </a:bodyPr>
          <a:lstStyle/>
          <a:p>
            <a:r>
              <a:rPr lang="en-US" sz="1600" dirty="0">
                <a:solidFill>
                  <a:srgbClr val="002060"/>
                </a:solidFill>
              </a:rPr>
              <a:t>High IQ</a:t>
            </a:r>
          </a:p>
        </p:txBody>
      </p:sp>
      <p:sp>
        <p:nvSpPr>
          <p:cNvPr id="47" name="TextBox 46">
            <a:extLst>
              <a:ext uri="{FF2B5EF4-FFF2-40B4-BE49-F238E27FC236}">
                <a16:creationId xmlns:a16="http://schemas.microsoft.com/office/drawing/2014/main" id="{1CAC4CA1-6B7F-8F01-406F-7088336476A1}"/>
              </a:ext>
            </a:extLst>
          </p:cNvPr>
          <p:cNvSpPr txBox="1"/>
          <p:nvPr/>
        </p:nvSpPr>
        <p:spPr>
          <a:xfrm>
            <a:off x="4495800" y="4245592"/>
            <a:ext cx="914400" cy="338554"/>
          </a:xfrm>
          <a:prstGeom prst="rect">
            <a:avLst/>
          </a:prstGeom>
          <a:noFill/>
        </p:spPr>
        <p:txBody>
          <a:bodyPr wrap="square" rtlCol="0">
            <a:spAutoFit/>
          </a:bodyPr>
          <a:lstStyle/>
          <a:p>
            <a:r>
              <a:rPr lang="en-US" sz="1600" dirty="0">
                <a:solidFill>
                  <a:srgbClr val="002060"/>
                </a:solidFill>
              </a:rPr>
              <a:t>Low IQ</a:t>
            </a:r>
          </a:p>
        </p:txBody>
      </p:sp>
      <p:sp>
        <p:nvSpPr>
          <p:cNvPr id="48" name="TextBox 47">
            <a:extLst>
              <a:ext uri="{FF2B5EF4-FFF2-40B4-BE49-F238E27FC236}">
                <a16:creationId xmlns:a16="http://schemas.microsoft.com/office/drawing/2014/main" id="{5C611243-61C5-69FC-A107-8221A3C8DFE7}"/>
              </a:ext>
            </a:extLst>
          </p:cNvPr>
          <p:cNvSpPr txBox="1"/>
          <p:nvPr/>
        </p:nvSpPr>
        <p:spPr>
          <a:xfrm>
            <a:off x="78660" y="4586748"/>
            <a:ext cx="1371600" cy="646331"/>
          </a:xfrm>
          <a:prstGeom prst="rect">
            <a:avLst/>
          </a:prstGeom>
          <a:noFill/>
        </p:spPr>
        <p:txBody>
          <a:bodyPr wrap="square" rtlCol="0">
            <a:spAutoFit/>
          </a:bodyPr>
          <a:lstStyle/>
          <a:p>
            <a:r>
              <a:rPr lang="en-US" b="1" dirty="0">
                <a:solidFill>
                  <a:srgbClr val="002060"/>
                </a:solidFill>
              </a:rPr>
              <a:t>Extraneous variance: IQ</a:t>
            </a:r>
          </a:p>
        </p:txBody>
      </p:sp>
      <p:sp>
        <p:nvSpPr>
          <p:cNvPr id="49" name="TextBox 48">
            <a:extLst>
              <a:ext uri="{FF2B5EF4-FFF2-40B4-BE49-F238E27FC236}">
                <a16:creationId xmlns:a16="http://schemas.microsoft.com/office/drawing/2014/main" id="{A768F2B9-EE4F-9B24-C72D-DA8AEC4676A8}"/>
              </a:ext>
            </a:extLst>
          </p:cNvPr>
          <p:cNvSpPr txBox="1"/>
          <p:nvPr/>
        </p:nvSpPr>
        <p:spPr>
          <a:xfrm>
            <a:off x="4540044" y="5867400"/>
            <a:ext cx="1600200" cy="369332"/>
          </a:xfrm>
          <a:prstGeom prst="rect">
            <a:avLst/>
          </a:prstGeom>
          <a:noFill/>
        </p:spPr>
        <p:txBody>
          <a:bodyPr wrap="square" rtlCol="0">
            <a:spAutoFit/>
          </a:bodyPr>
          <a:lstStyle/>
          <a:p>
            <a:r>
              <a:rPr lang="en-US" b="1" dirty="0">
                <a:solidFill>
                  <a:srgbClr val="002060"/>
                </a:solidFill>
              </a:rPr>
              <a:t>Error variance</a:t>
            </a:r>
          </a:p>
        </p:txBody>
      </p:sp>
      <p:sp>
        <p:nvSpPr>
          <p:cNvPr id="50" name="Right Brace 49">
            <a:extLst>
              <a:ext uri="{FF2B5EF4-FFF2-40B4-BE49-F238E27FC236}">
                <a16:creationId xmlns:a16="http://schemas.microsoft.com/office/drawing/2014/main" id="{665D582C-A16A-6E69-9E2F-89C96C703000}"/>
              </a:ext>
            </a:extLst>
          </p:cNvPr>
          <p:cNvSpPr/>
          <p:nvPr/>
        </p:nvSpPr>
        <p:spPr>
          <a:xfrm>
            <a:off x="540528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51" name="Right Brace 50">
            <a:extLst>
              <a:ext uri="{FF2B5EF4-FFF2-40B4-BE49-F238E27FC236}">
                <a16:creationId xmlns:a16="http://schemas.microsoft.com/office/drawing/2014/main" id="{7A318068-90EF-FB10-F5DB-A85813A32ECF}"/>
              </a:ext>
            </a:extLst>
          </p:cNvPr>
          <p:cNvSpPr/>
          <p:nvPr/>
        </p:nvSpPr>
        <p:spPr>
          <a:xfrm>
            <a:off x="335280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52" name="Right Brace 51">
            <a:extLst>
              <a:ext uri="{FF2B5EF4-FFF2-40B4-BE49-F238E27FC236}">
                <a16:creationId xmlns:a16="http://schemas.microsoft.com/office/drawing/2014/main" id="{FBFE93A7-745C-5265-CB7C-4D4A3C942485}"/>
              </a:ext>
            </a:extLst>
          </p:cNvPr>
          <p:cNvSpPr/>
          <p:nvPr/>
        </p:nvSpPr>
        <p:spPr>
          <a:xfrm>
            <a:off x="769128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cxnSp>
        <p:nvCxnSpPr>
          <p:cNvPr id="53" name="Straight Arrow Connector 52">
            <a:extLst>
              <a:ext uri="{FF2B5EF4-FFF2-40B4-BE49-F238E27FC236}">
                <a16:creationId xmlns:a16="http://schemas.microsoft.com/office/drawing/2014/main" id="{853224B4-79C4-4F8E-2EB5-3342DC8F715F}"/>
              </a:ext>
            </a:extLst>
          </p:cNvPr>
          <p:cNvCxnSpPr>
            <a:cxnSpLocks/>
            <a:endCxn id="51" idx="1"/>
          </p:cNvCxnSpPr>
          <p:nvPr/>
        </p:nvCxnSpPr>
        <p:spPr>
          <a:xfrm rot="16200000" flipV="1">
            <a:off x="4001112" y="4533288"/>
            <a:ext cx="914400" cy="1753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591D037-D458-BB7F-69DF-49DC6C4697ED}"/>
              </a:ext>
            </a:extLst>
          </p:cNvPr>
          <p:cNvCxnSpPr>
            <a:cxnSpLocks/>
          </p:cNvCxnSpPr>
          <p:nvPr/>
        </p:nvCxnSpPr>
        <p:spPr>
          <a:xfrm rot="5400000" flipH="1" flipV="1">
            <a:off x="5255952" y="5641872"/>
            <a:ext cx="304800" cy="146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FA2C79F-4EBA-A349-6108-E69051941985}"/>
              </a:ext>
            </a:extLst>
          </p:cNvPr>
          <p:cNvCxnSpPr>
            <a:cxnSpLocks/>
          </p:cNvCxnSpPr>
          <p:nvPr/>
        </p:nvCxnSpPr>
        <p:spPr>
          <a:xfrm rot="5400000" flipH="1" flipV="1">
            <a:off x="6076903" y="4176823"/>
            <a:ext cx="948898" cy="2432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B70DEE9C-E98A-20CE-E83D-C1223BA48A1E}"/>
              </a:ext>
            </a:extLst>
          </p:cNvPr>
          <p:cNvSpPr txBox="1"/>
          <p:nvPr/>
        </p:nvSpPr>
        <p:spPr>
          <a:xfrm>
            <a:off x="2057400" y="4267200"/>
            <a:ext cx="1143000" cy="338554"/>
          </a:xfrm>
          <a:prstGeom prst="rect">
            <a:avLst/>
          </a:prstGeom>
          <a:noFill/>
        </p:spPr>
        <p:txBody>
          <a:bodyPr wrap="square" rtlCol="0">
            <a:spAutoFit/>
          </a:bodyPr>
          <a:lstStyle/>
          <a:p>
            <a:r>
              <a:rPr lang="en-US" sz="1600" dirty="0">
                <a:solidFill>
                  <a:srgbClr val="002060"/>
                </a:solidFill>
              </a:rPr>
              <a:t>Mixed IQ</a:t>
            </a:r>
          </a:p>
        </p:txBody>
      </p:sp>
      <p:sp>
        <p:nvSpPr>
          <p:cNvPr id="25" name="Slide Number Placeholder 24">
            <a:extLst>
              <a:ext uri="{FF2B5EF4-FFF2-40B4-BE49-F238E27FC236}">
                <a16:creationId xmlns:a16="http://schemas.microsoft.com/office/drawing/2014/main" id="{92C6DF43-AC3F-859E-7904-EB845B9E806C}"/>
              </a:ext>
            </a:extLst>
          </p:cNvPr>
          <p:cNvSpPr>
            <a:spLocks noGrp="1"/>
          </p:cNvSpPr>
          <p:nvPr>
            <p:ph type="sldNum" sz="quarter" idx="12"/>
          </p:nvPr>
        </p:nvSpPr>
        <p:spPr/>
        <p:txBody>
          <a:bodyPr/>
          <a:lstStyle/>
          <a:p>
            <a:fld id="{037C7FB2-55C6-45F6-A11B-3A57BCCC4939}" type="slidenum">
              <a:rPr lang="en-US" smtClean="0">
                <a:solidFill>
                  <a:srgbClr val="002060"/>
                </a:solidFill>
              </a:rPr>
              <a:pPr/>
              <a:t>41</a:t>
            </a:fld>
            <a:endParaRPr lang="en-US">
              <a:solidFill>
                <a:srgbClr val="002060"/>
              </a:solidFill>
            </a:endParaRPr>
          </a:p>
        </p:txBody>
      </p:sp>
      <p:sp>
        <p:nvSpPr>
          <p:cNvPr id="4" name="Title 1">
            <a:extLst>
              <a:ext uri="{FF2B5EF4-FFF2-40B4-BE49-F238E27FC236}">
                <a16:creationId xmlns:a16="http://schemas.microsoft.com/office/drawing/2014/main" id="{DB4084A0-4128-0EC7-7C4F-947E6A248CA2}"/>
              </a:ext>
            </a:extLst>
          </p:cNvPr>
          <p:cNvSpPr>
            <a:spLocks noGrp="1"/>
          </p:cNvSpPr>
          <p:nvPr>
            <p:ph type="title"/>
          </p:nvPr>
        </p:nvSpPr>
        <p:spPr>
          <a:xfrm>
            <a:off x="656772" y="137886"/>
            <a:ext cx="8229600" cy="1143000"/>
          </a:xfrm>
        </p:spPr>
        <p:txBody>
          <a:bodyPr>
            <a:normAutofit fontScale="90000"/>
          </a:bodyPr>
          <a:lstStyle/>
          <a:p>
            <a:r>
              <a:rPr lang="en-US" dirty="0">
                <a:solidFill>
                  <a:srgbClr val="FFC000"/>
                </a:solidFill>
              </a:rPr>
              <a:t>Blocking</a:t>
            </a:r>
            <a:br>
              <a:rPr lang="en-US" dirty="0">
                <a:solidFill>
                  <a:srgbClr val="FFC000"/>
                </a:solidFill>
              </a:rPr>
            </a:br>
            <a:r>
              <a:rPr lang="en-US" dirty="0">
                <a:solidFill>
                  <a:srgbClr val="FFC000"/>
                </a:solidFill>
              </a:rPr>
              <a:t>           </a:t>
            </a:r>
            <a:r>
              <a:rPr lang="en-US" sz="2400" dirty="0">
                <a:solidFill>
                  <a:srgbClr val="FFC000"/>
                </a:solidFill>
              </a:rPr>
              <a:t>- Including Additional Independent Variable in Design</a:t>
            </a:r>
          </a:p>
        </p:txBody>
      </p:sp>
    </p:spTree>
    <p:extLst>
      <p:ext uri="{BB962C8B-B14F-4D97-AF65-F5344CB8AC3E}">
        <p14:creationId xmlns:p14="http://schemas.microsoft.com/office/powerpoint/2010/main" val="400743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arn(inVertical)">
                                      <p:cBhvr>
                                        <p:cTn id="18" dur="500"/>
                                        <p:tgtEl>
                                          <p:spTgt spid="3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barn(inVertical)">
                                      <p:cBhvr>
                                        <p:cTn id="21" dur="500"/>
                                        <p:tgtEl>
                                          <p:spTgt spid="42"/>
                                        </p:tgtEl>
                                      </p:cBhvr>
                                    </p:animEffect>
                                  </p:childTnLst>
                                </p:cTn>
                              </p:par>
                              <p:par>
                                <p:cTn id="22" presetID="16" presetClass="entr" presetSubtype="21"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barn(inVertical)">
                                      <p:cBhvr>
                                        <p:cTn id="24" dur="500"/>
                                        <p:tgtEl>
                                          <p:spTgt spid="43"/>
                                        </p:tgtEl>
                                      </p:cBhvr>
                                    </p:animEffect>
                                  </p:childTnLst>
                                </p:cTn>
                              </p:par>
                              <p:par>
                                <p:cTn id="25" presetID="16" presetClass="entr" presetSubtype="21"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par>
                                <p:cTn id="28" presetID="16" presetClass="entr" presetSubtype="21"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barn(inVertical)">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down)">
                                      <p:cBhvr>
                                        <p:cTn id="35" dur="500"/>
                                        <p:tgtEl>
                                          <p:spTgt spid="3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down)">
                                      <p:cBhvr>
                                        <p:cTn id="41" dur="500"/>
                                        <p:tgtEl>
                                          <p:spTgt spid="41"/>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down)">
                                      <p:cBhvr>
                                        <p:cTn id="44" dur="500"/>
                                        <p:tgtEl>
                                          <p:spTgt spid="4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down)">
                                      <p:cBhvr>
                                        <p:cTn id="47" dur="500"/>
                                        <p:tgtEl>
                                          <p:spTgt spid="4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down)">
                                      <p:cBhvr>
                                        <p:cTn id="50" dur="500"/>
                                        <p:tgtEl>
                                          <p:spTgt spid="5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down)">
                                      <p:cBhvr>
                                        <p:cTn id="53" dur="500"/>
                                        <p:tgtEl>
                                          <p:spTgt spid="4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down)">
                                      <p:cBhvr>
                                        <p:cTn id="58" dur="500"/>
                                        <p:tgtEl>
                                          <p:spTgt spid="5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down)">
                                      <p:cBhvr>
                                        <p:cTn id="61" dur="500"/>
                                        <p:tgtEl>
                                          <p:spTgt spid="5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22" presetClass="entr" presetSubtype="4"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down)">
                                      <p:cBhvr>
                                        <p:cTn id="67" dur="500"/>
                                        <p:tgtEl>
                                          <p:spTgt spid="53"/>
                                        </p:tgtEl>
                                      </p:cBhvr>
                                    </p:animEffect>
                                  </p:childTnLst>
                                </p:cTn>
                              </p:par>
                              <p:par>
                                <p:cTn id="68" presetID="22" presetClass="entr" presetSubtype="4" fill="hold"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down)">
                                      <p:cBhvr>
                                        <p:cTn id="70" dur="500"/>
                                        <p:tgtEl>
                                          <p:spTgt spid="54"/>
                                        </p:tgtEl>
                                      </p:cBhvr>
                                    </p:animEffect>
                                  </p:childTnLst>
                                </p:cTn>
                              </p:par>
                              <p:par>
                                <p:cTn id="71" presetID="22" presetClass="entr" presetSubtype="4" fill="hold"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down)">
                                      <p:cBhvr>
                                        <p:cTn id="73" dur="500"/>
                                        <p:tgtEl>
                                          <p:spTgt spid="5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barn(inVertical)">
                                      <p:cBhvr>
                                        <p:cTn id="7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38" grpId="0"/>
      <p:bldP spid="39" grpId="0"/>
      <p:bldP spid="40" grpId="0"/>
      <p:bldP spid="41" grpId="0"/>
      <p:bldP spid="42" grpId="0"/>
      <p:bldP spid="46" grpId="0"/>
      <p:bldP spid="47" grpId="0"/>
      <p:bldP spid="48" grpId="0"/>
      <p:bldP spid="49" grpId="0"/>
      <p:bldP spid="50" grpId="0" animBg="1"/>
      <p:bldP spid="51" grpId="0" animBg="1"/>
      <p:bldP spid="52" grpId="0" animBg="1"/>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64C17-855C-97DD-1B79-DC81899DF8F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8A9EE18-15A3-8D0F-33B7-A3DFE60BA4C9}"/>
              </a:ext>
            </a:extLst>
          </p:cNvPr>
          <p:cNvSpPr>
            <a:spLocks noGrp="1"/>
          </p:cNvSpPr>
          <p:nvPr>
            <p:ph type="title"/>
          </p:nvPr>
        </p:nvSpPr>
        <p:spPr>
          <a:xfrm>
            <a:off x="1219200" y="152400"/>
            <a:ext cx="6781800" cy="1143000"/>
          </a:xfrm>
        </p:spPr>
        <p:txBody>
          <a:bodyPr>
            <a:noAutofit/>
          </a:bodyPr>
          <a:lstStyle/>
          <a:p>
            <a:r>
              <a:rPr lang="en-US" sz="3200" dirty="0"/>
              <a:t>Understanding The Effect of Blocking</a:t>
            </a:r>
          </a:p>
        </p:txBody>
      </p:sp>
      <p:sp>
        <p:nvSpPr>
          <p:cNvPr id="5" name="Rectangle 2">
            <a:extLst>
              <a:ext uri="{FF2B5EF4-FFF2-40B4-BE49-F238E27FC236}">
                <a16:creationId xmlns:a16="http://schemas.microsoft.com/office/drawing/2014/main" id="{E21954B3-D4BA-4AD4-CC74-59D8687E66B5}"/>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a:extLst>
              <a:ext uri="{FF2B5EF4-FFF2-40B4-BE49-F238E27FC236}">
                <a16:creationId xmlns:a16="http://schemas.microsoft.com/office/drawing/2014/main" id="{A87A982D-ED2F-8C55-92A8-FD0314B2EB43}"/>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982941D9-65C8-2479-F03F-9F62CB2694BB}"/>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 name="Rectangle 8">
            <a:extLst>
              <a:ext uri="{FF2B5EF4-FFF2-40B4-BE49-F238E27FC236}">
                <a16:creationId xmlns:a16="http://schemas.microsoft.com/office/drawing/2014/main" id="{00CB965B-AA53-9A0A-5963-76DD3CC2AE9A}"/>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10">
            <a:extLst>
              <a:ext uri="{FF2B5EF4-FFF2-40B4-BE49-F238E27FC236}">
                <a16:creationId xmlns:a16="http://schemas.microsoft.com/office/drawing/2014/main" id="{B9C43386-8B4E-9AEF-BC43-B6CD0F196745}"/>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2">
            <a:extLst>
              <a:ext uri="{FF2B5EF4-FFF2-40B4-BE49-F238E27FC236}">
                <a16:creationId xmlns:a16="http://schemas.microsoft.com/office/drawing/2014/main" id="{E28A6A34-E7E6-4FA9-1E3F-1B8DAA3141C3}"/>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14">
            <a:extLst>
              <a:ext uri="{FF2B5EF4-FFF2-40B4-BE49-F238E27FC236}">
                <a16:creationId xmlns:a16="http://schemas.microsoft.com/office/drawing/2014/main" id="{82998B3A-C733-4BC2-E0D0-948BF724815F}"/>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2">
            <a:extLst>
              <a:ext uri="{FF2B5EF4-FFF2-40B4-BE49-F238E27FC236}">
                <a16:creationId xmlns:a16="http://schemas.microsoft.com/office/drawing/2014/main" id="{A655D801-67BB-7191-AFE5-655F64DBE47C}"/>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4">
            <a:extLst>
              <a:ext uri="{FF2B5EF4-FFF2-40B4-BE49-F238E27FC236}">
                <a16:creationId xmlns:a16="http://schemas.microsoft.com/office/drawing/2014/main" id="{E3EC1D5D-C919-7700-5C53-C3B5759CC6ED}"/>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4" name="Oval 13">
            <a:extLst>
              <a:ext uri="{FF2B5EF4-FFF2-40B4-BE49-F238E27FC236}">
                <a16:creationId xmlns:a16="http://schemas.microsoft.com/office/drawing/2014/main" id="{C9A437DB-DBC3-9135-5A3F-389C96790B6C}"/>
              </a:ext>
            </a:extLst>
          </p:cNvPr>
          <p:cNvSpPr/>
          <p:nvPr/>
        </p:nvSpPr>
        <p:spPr>
          <a:xfrm>
            <a:off x="1295400" y="2743200"/>
            <a:ext cx="2667000" cy="17526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2060"/>
              </a:solidFill>
            </a:endParaRPr>
          </a:p>
        </p:txBody>
      </p:sp>
      <p:sp>
        <p:nvSpPr>
          <p:cNvPr id="15" name="Rectangle 14">
            <a:extLst>
              <a:ext uri="{FF2B5EF4-FFF2-40B4-BE49-F238E27FC236}">
                <a16:creationId xmlns:a16="http://schemas.microsoft.com/office/drawing/2014/main" id="{32086099-9767-BBFA-39F0-DE6D1410B9D8}"/>
              </a:ext>
            </a:extLst>
          </p:cNvPr>
          <p:cNvSpPr/>
          <p:nvPr/>
        </p:nvSpPr>
        <p:spPr>
          <a:xfrm>
            <a:off x="3429000" y="1524000"/>
            <a:ext cx="2362200" cy="533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C00000"/>
                </a:solidFill>
              </a:rPr>
              <a:t>Distribution of MSS</a:t>
            </a:r>
          </a:p>
        </p:txBody>
      </p:sp>
      <p:cxnSp>
        <p:nvCxnSpPr>
          <p:cNvPr id="17" name="Straight Connector 16">
            <a:extLst>
              <a:ext uri="{FF2B5EF4-FFF2-40B4-BE49-F238E27FC236}">
                <a16:creationId xmlns:a16="http://schemas.microsoft.com/office/drawing/2014/main" id="{0E78D416-05D3-15D7-A10B-23FE0B2D191C}"/>
              </a:ext>
            </a:extLst>
          </p:cNvPr>
          <p:cNvCxnSpPr>
            <a:endCxn id="14" idx="4"/>
          </p:cNvCxnSpPr>
          <p:nvPr/>
        </p:nvCxnSpPr>
        <p:spPr>
          <a:xfrm rot="5400000">
            <a:off x="2076450" y="3371850"/>
            <a:ext cx="1676400" cy="57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855EFE9-2466-AC10-3884-24CC293A03A3}"/>
              </a:ext>
            </a:extLst>
          </p:cNvPr>
          <p:cNvSpPr txBox="1"/>
          <p:nvPr/>
        </p:nvSpPr>
        <p:spPr>
          <a:xfrm>
            <a:off x="2971800" y="3352800"/>
            <a:ext cx="838200" cy="307777"/>
          </a:xfrm>
          <a:prstGeom prst="rect">
            <a:avLst/>
          </a:prstGeom>
          <a:noFill/>
        </p:spPr>
        <p:txBody>
          <a:bodyPr wrap="square" rtlCol="0">
            <a:spAutoFit/>
          </a:bodyPr>
          <a:lstStyle/>
          <a:p>
            <a:r>
              <a:rPr lang="en-US" sz="1400" dirty="0">
                <a:solidFill>
                  <a:srgbClr val="002060"/>
                </a:solidFill>
              </a:rPr>
              <a:t>Error </a:t>
            </a:r>
            <a:endParaRPr lang="en-US" sz="1400" baseline="-25000" dirty="0">
              <a:solidFill>
                <a:srgbClr val="002060"/>
              </a:solidFill>
            </a:endParaRPr>
          </a:p>
        </p:txBody>
      </p:sp>
      <p:sp>
        <p:nvSpPr>
          <p:cNvPr id="19" name="Oval 18">
            <a:extLst>
              <a:ext uri="{FF2B5EF4-FFF2-40B4-BE49-F238E27FC236}">
                <a16:creationId xmlns:a16="http://schemas.microsoft.com/office/drawing/2014/main" id="{562CCFC5-7D9F-0044-99AA-408AC352808B}"/>
              </a:ext>
            </a:extLst>
          </p:cNvPr>
          <p:cNvSpPr/>
          <p:nvPr/>
        </p:nvSpPr>
        <p:spPr>
          <a:xfrm>
            <a:off x="4829628" y="2743200"/>
            <a:ext cx="2667000" cy="17526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2060"/>
              </a:solidFill>
            </a:endParaRPr>
          </a:p>
        </p:txBody>
      </p:sp>
      <p:cxnSp>
        <p:nvCxnSpPr>
          <p:cNvPr id="20" name="Straight Connector 19">
            <a:extLst>
              <a:ext uri="{FF2B5EF4-FFF2-40B4-BE49-F238E27FC236}">
                <a16:creationId xmlns:a16="http://schemas.microsoft.com/office/drawing/2014/main" id="{A4A59A46-D191-042D-7A92-9E4ADAD80373}"/>
              </a:ext>
            </a:extLst>
          </p:cNvPr>
          <p:cNvCxnSpPr>
            <a:endCxn id="19" idx="4"/>
          </p:cNvCxnSpPr>
          <p:nvPr/>
        </p:nvCxnSpPr>
        <p:spPr>
          <a:xfrm rot="5400000">
            <a:off x="5610678" y="3371850"/>
            <a:ext cx="1676400" cy="57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DFE898-DDC8-33A0-E693-F45F06206113}"/>
              </a:ext>
            </a:extLst>
          </p:cNvPr>
          <p:cNvCxnSpPr/>
          <p:nvPr/>
        </p:nvCxnSpPr>
        <p:spPr>
          <a:xfrm flipV="1">
            <a:off x="6444342" y="3200400"/>
            <a:ext cx="870858" cy="4740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FE7F7B7-C00B-8BA9-768C-55A9039D5EE7}"/>
              </a:ext>
            </a:extLst>
          </p:cNvPr>
          <p:cNvSpPr txBox="1"/>
          <p:nvPr/>
        </p:nvSpPr>
        <p:spPr>
          <a:xfrm>
            <a:off x="351935" y="5486400"/>
            <a:ext cx="2971800" cy="400110"/>
          </a:xfrm>
          <a:prstGeom prst="rect">
            <a:avLst/>
          </a:prstGeom>
          <a:noFill/>
        </p:spPr>
        <p:txBody>
          <a:bodyPr wrap="square" rtlCol="0">
            <a:spAutoFit/>
          </a:bodyPr>
          <a:lstStyle/>
          <a:p>
            <a:r>
              <a:rPr lang="en-US" sz="2000" b="1" dirty="0">
                <a:solidFill>
                  <a:srgbClr val="C00000"/>
                </a:solidFill>
              </a:rPr>
              <a:t>Advantage of Blocking:</a:t>
            </a:r>
          </a:p>
        </p:txBody>
      </p:sp>
      <p:sp>
        <p:nvSpPr>
          <p:cNvPr id="30" name="TextBox 29">
            <a:extLst>
              <a:ext uri="{FF2B5EF4-FFF2-40B4-BE49-F238E27FC236}">
                <a16:creationId xmlns:a16="http://schemas.microsoft.com/office/drawing/2014/main" id="{FDC7BE2B-E61F-0431-2986-A6AF91F8145E}"/>
              </a:ext>
            </a:extLst>
          </p:cNvPr>
          <p:cNvSpPr txBox="1"/>
          <p:nvPr/>
        </p:nvSpPr>
        <p:spPr>
          <a:xfrm>
            <a:off x="2971800" y="5525389"/>
            <a:ext cx="5791200" cy="923330"/>
          </a:xfrm>
          <a:prstGeom prst="rect">
            <a:avLst/>
          </a:prstGeom>
          <a:noFill/>
        </p:spPr>
        <p:txBody>
          <a:bodyPr wrap="square" rtlCol="0">
            <a:spAutoFit/>
          </a:bodyPr>
          <a:lstStyle/>
          <a:p>
            <a:r>
              <a:rPr lang="en-US" b="1" dirty="0">
                <a:solidFill>
                  <a:srgbClr val="002060"/>
                </a:solidFill>
              </a:rPr>
              <a:t>If variability among subjects exists F maximizes due to blocking which facilitates the researcher to show the effect of an intervention </a:t>
            </a:r>
          </a:p>
        </p:txBody>
      </p:sp>
      <p:sp>
        <p:nvSpPr>
          <p:cNvPr id="36" name="TextBox 35">
            <a:extLst>
              <a:ext uri="{FF2B5EF4-FFF2-40B4-BE49-F238E27FC236}">
                <a16:creationId xmlns:a16="http://schemas.microsoft.com/office/drawing/2014/main" id="{24F6C127-449F-6405-3905-F0CDF1851E33}"/>
              </a:ext>
            </a:extLst>
          </p:cNvPr>
          <p:cNvSpPr txBox="1"/>
          <p:nvPr/>
        </p:nvSpPr>
        <p:spPr>
          <a:xfrm>
            <a:off x="6553200" y="3048000"/>
            <a:ext cx="609600" cy="307777"/>
          </a:xfrm>
          <a:prstGeom prst="rect">
            <a:avLst/>
          </a:prstGeom>
          <a:noFill/>
        </p:spPr>
        <p:txBody>
          <a:bodyPr wrap="square" rtlCol="0">
            <a:spAutoFit/>
          </a:bodyPr>
          <a:lstStyle/>
          <a:p>
            <a:r>
              <a:rPr lang="en-US" sz="1400" dirty="0"/>
              <a:t>Block</a:t>
            </a:r>
          </a:p>
        </p:txBody>
      </p:sp>
      <p:sp>
        <p:nvSpPr>
          <p:cNvPr id="42" name="TextBox 41">
            <a:extLst>
              <a:ext uri="{FF2B5EF4-FFF2-40B4-BE49-F238E27FC236}">
                <a16:creationId xmlns:a16="http://schemas.microsoft.com/office/drawing/2014/main" id="{F011D60C-516E-90E9-1690-5DF82B17A30B}"/>
              </a:ext>
            </a:extLst>
          </p:cNvPr>
          <p:cNvSpPr txBox="1"/>
          <p:nvPr/>
        </p:nvSpPr>
        <p:spPr>
          <a:xfrm>
            <a:off x="1371600" y="3362980"/>
            <a:ext cx="1346200" cy="307777"/>
          </a:xfrm>
          <a:prstGeom prst="rect">
            <a:avLst/>
          </a:prstGeom>
          <a:noFill/>
        </p:spPr>
        <p:txBody>
          <a:bodyPr wrap="square" rtlCol="0">
            <a:spAutoFit/>
          </a:bodyPr>
          <a:lstStyle/>
          <a:p>
            <a:r>
              <a:rPr lang="en-US" sz="1400" dirty="0">
                <a:solidFill>
                  <a:srgbClr val="002060"/>
                </a:solidFill>
              </a:rPr>
              <a:t>Bet. Group</a:t>
            </a:r>
            <a:endParaRPr lang="en-US" sz="1400" baseline="-25000" dirty="0">
              <a:solidFill>
                <a:srgbClr val="002060"/>
              </a:solidFill>
            </a:endParaRPr>
          </a:p>
        </p:txBody>
      </p:sp>
      <p:sp>
        <p:nvSpPr>
          <p:cNvPr id="44" name="TextBox 43">
            <a:extLst>
              <a:ext uri="{FF2B5EF4-FFF2-40B4-BE49-F238E27FC236}">
                <a16:creationId xmlns:a16="http://schemas.microsoft.com/office/drawing/2014/main" id="{FC47ADBA-0EE1-A42D-6CEB-A7A10B9AFE48}"/>
              </a:ext>
            </a:extLst>
          </p:cNvPr>
          <p:cNvSpPr txBox="1"/>
          <p:nvPr/>
        </p:nvSpPr>
        <p:spPr>
          <a:xfrm>
            <a:off x="2324100" y="3352800"/>
            <a:ext cx="685800" cy="338554"/>
          </a:xfrm>
          <a:prstGeom prst="rect">
            <a:avLst/>
          </a:prstGeom>
          <a:noFill/>
        </p:spPr>
        <p:txBody>
          <a:bodyPr wrap="square" rtlCol="0">
            <a:spAutoFit/>
          </a:bodyPr>
          <a:lstStyle/>
          <a:p>
            <a:r>
              <a:rPr lang="en-US" sz="1600" dirty="0"/>
              <a:t>11.06</a:t>
            </a:r>
          </a:p>
        </p:txBody>
      </p:sp>
      <p:sp>
        <p:nvSpPr>
          <p:cNvPr id="45" name="TextBox 44">
            <a:extLst>
              <a:ext uri="{FF2B5EF4-FFF2-40B4-BE49-F238E27FC236}">
                <a16:creationId xmlns:a16="http://schemas.microsoft.com/office/drawing/2014/main" id="{DB60574C-F6F1-A283-5E40-D8A6B40489E3}"/>
              </a:ext>
            </a:extLst>
          </p:cNvPr>
          <p:cNvSpPr txBox="1"/>
          <p:nvPr/>
        </p:nvSpPr>
        <p:spPr>
          <a:xfrm>
            <a:off x="3505200" y="3352800"/>
            <a:ext cx="533400" cy="307777"/>
          </a:xfrm>
          <a:prstGeom prst="rect">
            <a:avLst/>
          </a:prstGeom>
          <a:noFill/>
        </p:spPr>
        <p:txBody>
          <a:bodyPr wrap="square" rtlCol="0">
            <a:spAutoFit/>
          </a:bodyPr>
          <a:lstStyle/>
          <a:p>
            <a:r>
              <a:rPr lang="en-US" sz="1400" dirty="0"/>
              <a:t>4.64</a:t>
            </a:r>
          </a:p>
        </p:txBody>
      </p:sp>
      <p:sp>
        <p:nvSpPr>
          <p:cNvPr id="48" name="TextBox 47">
            <a:extLst>
              <a:ext uri="{FF2B5EF4-FFF2-40B4-BE49-F238E27FC236}">
                <a16:creationId xmlns:a16="http://schemas.microsoft.com/office/drawing/2014/main" id="{DED726A5-DD2B-88F7-133D-F3E54FC7543B}"/>
              </a:ext>
            </a:extLst>
          </p:cNvPr>
          <p:cNvSpPr txBox="1"/>
          <p:nvPr/>
        </p:nvSpPr>
        <p:spPr>
          <a:xfrm>
            <a:off x="2362200" y="2362200"/>
            <a:ext cx="609600" cy="381000"/>
          </a:xfrm>
          <a:prstGeom prst="rect">
            <a:avLst/>
          </a:prstGeom>
          <a:noFill/>
        </p:spPr>
        <p:txBody>
          <a:bodyPr wrap="square" rtlCol="0">
            <a:spAutoFit/>
          </a:bodyPr>
          <a:lstStyle/>
          <a:p>
            <a:r>
              <a:rPr lang="en-US" dirty="0"/>
              <a:t>CRD</a:t>
            </a:r>
          </a:p>
        </p:txBody>
      </p:sp>
      <p:sp>
        <p:nvSpPr>
          <p:cNvPr id="49" name="TextBox 48">
            <a:extLst>
              <a:ext uri="{FF2B5EF4-FFF2-40B4-BE49-F238E27FC236}">
                <a16:creationId xmlns:a16="http://schemas.microsoft.com/office/drawing/2014/main" id="{8D15C67E-C9CC-EB71-0B61-5B9BF3B4048D}"/>
              </a:ext>
            </a:extLst>
          </p:cNvPr>
          <p:cNvSpPr txBox="1"/>
          <p:nvPr/>
        </p:nvSpPr>
        <p:spPr>
          <a:xfrm>
            <a:off x="5943600" y="2362200"/>
            <a:ext cx="609600" cy="381000"/>
          </a:xfrm>
          <a:prstGeom prst="rect">
            <a:avLst/>
          </a:prstGeom>
          <a:noFill/>
        </p:spPr>
        <p:txBody>
          <a:bodyPr wrap="square" rtlCol="0">
            <a:spAutoFit/>
          </a:bodyPr>
          <a:lstStyle/>
          <a:p>
            <a:r>
              <a:rPr lang="en-US" dirty="0"/>
              <a:t>RBD</a:t>
            </a:r>
          </a:p>
        </p:txBody>
      </p:sp>
      <p:sp>
        <p:nvSpPr>
          <p:cNvPr id="50" name="TextBox 49">
            <a:extLst>
              <a:ext uri="{FF2B5EF4-FFF2-40B4-BE49-F238E27FC236}">
                <a16:creationId xmlns:a16="http://schemas.microsoft.com/office/drawing/2014/main" id="{387C4D1A-F6E1-650E-1460-C9C430D20D7F}"/>
              </a:ext>
            </a:extLst>
          </p:cNvPr>
          <p:cNvSpPr txBox="1"/>
          <p:nvPr/>
        </p:nvSpPr>
        <p:spPr>
          <a:xfrm>
            <a:off x="4838700" y="3362980"/>
            <a:ext cx="1346200" cy="307777"/>
          </a:xfrm>
          <a:prstGeom prst="rect">
            <a:avLst/>
          </a:prstGeom>
          <a:noFill/>
        </p:spPr>
        <p:txBody>
          <a:bodyPr wrap="square" rtlCol="0">
            <a:spAutoFit/>
          </a:bodyPr>
          <a:lstStyle/>
          <a:p>
            <a:r>
              <a:rPr lang="en-US" sz="1400" dirty="0">
                <a:solidFill>
                  <a:srgbClr val="002060"/>
                </a:solidFill>
              </a:rPr>
              <a:t>Bet. Group</a:t>
            </a:r>
            <a:endParaRPr lang="en-US" sz="1400" baseline="-25000" dirty="0">
              <a:solidFill>
                <a:srgbClr val="002060"/>
              </a:solidFill>
            </a:endParaRPr>
          </a:p>
        </p:txBody>
      </p:sp>
      <p:sp>
        <p:nvSpPr>
          <p:cNvPr id="51" name="TextBox 50">
            <a:extLst>
              <a:ext uri="{FF2B5EF4-FFF2-40B4-BE49-F238E27FC236}">
                <a16:creationId xmlns:a16="http://schemas.microsoft.com/office/drawing/2014/main" id="{5B8EA75A-E82D-8EB3-5C2E-8D72412BD124}"/>
              </a:ext>
            </a:extLst>
          </p:cNvPr>
          <p:cNvSpPr txBox="1"/>
          <p:nvPr/>
        </p:nvSpPr>
        <p:spPr>
          <a:xfrm>
            <a:off x="5791200" y="3352800"/>
            <a:ext cx="685800" cy="338554"/>
          </a:xfrm>
          <a:prstGeom prst="rect">
            <a:avLst/>
          </a:prstGeom>
          <a:noFill/>
        </p:spPr>
        <p:txBody>
          <a:bodyPr wrap="square" rtlCol="0">
            <a:spAutoFit/>
          </a:bodyPr>
          <a:lstStyle/>
          <a:p>
            <a:r>
              <a:rPr lang="en-US" sz="1600" dirty="0"/>
              <a:t>11.06</a:t>
            </a:r>
          </a:p>
        </p:txBody>
      </p:sp>
      <p:cxnSp>
        <p:nvCxnSpPr>
          <p:cNvPr id="54" name="Straight Connector 53">
            <a:extLst>
              <a:ext uri="{FF2B5EF4-FFF2-40B4-BE49-F238E27FC236}">
                <a16:creationId xmlns:a16="http://schemas.microsoft.com/office/drawing/2014/main" id="{3AA8003A-9A4F-FDC6-1462-569CA1BC86AF}"/>
              </a:ext>
            </a:extLst>
          </p:cNvPr>
          <p:cNvCxnSpPr/>
          <p:nvPr/>
        </p:nvCxnSpPr>
        <p:spPr>
          <a:xfrm>
            <a:off x="6444342" y="3674476"/>
            <a:ext cx="794658" cy="4403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061AAB7-CA2F-E500-ADC9-963CFFCD703D}"/>
              </a:ext>
            </a:extLst>
          </p:cNvPr>
          <p:cNvSpPr txBox="1"/>
          <p:nvPr/>
        </p:nvSpPr>
        <p:spPr>
          <a:xfrm>
            <a:off x="6705600" y="3502223"/>
            <a:ext cx="609600" cy="307777"/>
          </a:xfrm>
          <a:prstGeom prst="rect">
            <a:avLst/>
          </a:prstGeom>
          <a:noFill/>
        </p:spPr>
        <p:txBody>
          <a:bodyPr wrap="square" rtlCol="0">
            <a:spAutoFit/>
          </a:bodyPr>
          <a:lstStyle/>
          <a:p>
            <a:r>
              <a:rPr lang="en-US" sz="1400" dirty="0"/>
              <a:t>Inter.</a:t>
            </a:r>
          </a:p>
        </p:txBody>
      </p:sp>
      <p:sp>
        <p:nvSpPr>
          <p:cNvPr id="58" name="TextBox 57">
            <a:extLst>
              <a:ext uri="{FF2B5EF4-FFF2-40B4-BE49-F238E27FC236}">
                <a16:creationId xmlns:a16="http://schemas.microsoft.com/office/drawing/2014/main" id="{50F46F46-9001-11E3-BDFC-C0E94E474C87}"/>
              </a:ext>
            </a:extLst>
          </p:cNvPr>
          <p:cNvSpPr txBox="1"/>
          <p:nvPr/>
        </p:nvSpPr>
        <p:spPr>
          <a:xfrm>
            <a:off x="6324600" y="4035623"/>
            <a:ext cx="838200" cy="307777"/>
          </a:xfrm>
          <a:prstGeom prst="rect">
            <a:avLst/>
          </a:prstGeom>
          <a:noFill/>
        </p:spPr>
        <p:txBody>
          <a:bodyPr wrap="square" rtlCol="0">
            <a:spAutoFit/>
          </a:bodyPr>
          <a:lstStyle/>
          <a:p>
            <a:r>
              <a:rPr lang="en-US" sz="1400" dirty="0">
                <a:solidFill>
                  <a:srgbClr val="002060"/>
                </a:solidFill>
              </a:rPr>
              <a:t>Error </a:t>
            </a:r>
            <a:endParaRPr lang="en-US" sz="1400" baseline="-25000" dirty="0">
              <a:solidFill>
                <a:srgbClr val="002060"/>
              </a:solidFill>
            </a:endParaRPr>
          </a:p>
        </p:txBody>
      </p:sp>
      <p:sp>
        <p:nvSpPr>
          <p:cNvPr id="59" name="TextBox 58">
            <a:extLst>
              <a:ext uri="{FF2B5EF4-FFF2-40B4-BE49-F238E27FC236}">
                <a16:creationId xmlns:a16="http://schemas.microsoft.com/office/drawing/2014/main" id="{D8E06D9B-DFDC-27CF-B425-0CEC4AEC6752}"/>
              </a:ext>
            </a:extLst>
          </p:cNvPr>
          <p:cNvSpPr txBox="1"/>
          <p:nvPr/>
        </p:nvSpPr>
        <p:spPr>
          <a:xfrm>
            <a:off x="6705600" y="4416623"/>
            <a:ext cx="533400" cy="307777"/>
          </a:xfrm>
          <a:prstGeom prst="rect">
            <a:avLst/>
          </a:prstGeom>
          <a:noFill/>
        </p:spPr>
        <p:txBody>
          <a:bodyPr wrap="square" rtlCol="0">
            <a:spAutoFit/>
          </a:bodyPr>
          <a:lstStyle/>
          <a:p>
            <a:r>
              <a:rPr lang="en-US" sz="1400" dirty="0"/>
              <a:t>2.11</a:t>
            </a:r>
          </a:p>
        </p:txBody>
      </p:sp>
      <p:graphicFrame>
        <p:nvGraphicFramePr>
          <p:cNvPr id="35" name="Object 34">
            <a:extLst>
              <a:ext uri="{FF2B5EF4-FFF2-40B4-BE49-F238E27FC236}">
                <a16:creationId xmlns:a16="http://schemas.microsoft.com/office/drawing/2014/main" id="{8764B5A5-76B4-03D6-FBAB-AFCB189C9B39}"/>
              </a:ext>
            </a:extLst>
          </p:cNvPr>
          <p:cNvGraphicFramePr>
            <a:graphicFrameLocks noChangeAspect="1"/>
          </p:cNvGraphicFramePr>
          <p:nvPr/>
        </p:nvGraphicFramePr>
        <p:xfrm>
          <a:off x="2133600" y="4748211"/>
          <a:ext cx="1143000" cy="446485"/>
        </p:xfrm>
        <a:graphic>
          <a:graphicData uri="http://schemas.openxmlformats.org/presentationml/2006/ole">
            <mc:AlternateContent xmlns:mc="http://schemas.openxmlformats.org/markup-compatibility/2006">
              <mc:Choice xmlns:v="urn:schemas-microsoft-com:vml" Requires="v">
                <p:oleObj name="Equation" r:id="rId2" imgW="812520" imgH="317160" progId="Equation.3">
                  <p:embed/>
                </p:oleObj>
              </mc:Choice>
              <mc:Fallback>
                <p:oleObj name="Equation" r:id="rId2" imgW="812520" imgH="317160" progId="Equation.3">
                  <p:embed/>
                  <p:pic>
                    <p:nvPicPr>
                      <p:cNvPr id="35" name="Object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748211"/>
                        <a:ext cx="1143000" cy="4464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8484" name="Object 4">
            <a:extLst>
              <a:ext uri="{FF2B5EF4-FFF2-40B4-BE49-F238E27FC236}">
                <a16:creationId xmlns:a16="http://schemas.microsoft.com/office/drawing/2014/main" id="{C6924662-C2A8-9449-DFEF-E1F7ED21F53B}"/>
              </a:ext>
            </a:extLst>
          </p:cNvPr>
          <p:cNvGraphicFramePr>
            <a:graphicFrameLocks noChangeAspect="1"/>
          </p:cNvGraphicFramePr>
          <p:nvPr/>
        </p:nvGraphicFramePr>
        <p:xfrm>
          <a:off x="5611368" y="4724400"/>
          <a:ext cx="1170432" cy="457200"/>
        </p:xfrm>
        <a:graphic>
          <a:graphicData uri="http://schemas.openxmlformats.org/presentationml/2006/ole">
            <mc:AlternateContent xmlns:mc="http://schemas.openxmlformats.org/markup-compatibility/2006">
              <mc:Choice xmlns:v="urn:schemas-microsoft-com:vml" Requires="v">
                <p:oleObj name="Equation" r:id="rId4" imgW="812520" imgH="317160" progId="Equation.3">
                  <p:embed/>
                </p:oleObj>
              </mc:Choice>
              <mc:Fallback>
                <p:oleObj name="Equation" r:id="rId4" imgW="812520" imgH="317160" progId="Equation.3">
                  <p:embed/>
                  <p:pic>
                    <p:nvPicPr>
                      <p:cNvPr id="14848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1368" y="4724400"/>
                        <a:ext cx="1170432"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957792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56772" y="137886"/>
            <a:ext cx="8229600" cy="1143000"/>
          </a:xfrm>
        </p:spPr>
        <p:txBody>
          <a:bodyPr>
            <a:normAutofit fontScale="90000"/>
          </a:bodyPr>
          <a:lstStyle/>
          <a:p>
            <a:r>
              <a:rPr lang="en-US" dirty="0"/>
              <a:t>Repeated Measures Design</a:t>
            </a:r>
            <a:br>
              <a:rPr lang="en-US" dirty="0"/>
            </a:br>
            <a:r>
              <a:rPr lang="en-US" sz="3100" dirty="0"/>
              <a:t>                              - For controlling Extraneous variance</a:t>
            </a:r>
          </a:p>
        </p:txBody>
      </p:sp>
      <p:sp>
        <p:nvSpPr>
          <p:cNvPr id="7" name="TextBox 6"/>
          <p:cNvSpPr txBox="1"/>
          <p:nvPr/>
        </p:nvSpPr>
        <p:spPr>
          <a:xfrm>
            <a:off x="685800" y="5181600"/>
            <a:ext cx="6781800" cy="938719"/>
          </a:xfrm>
          <a:prstGeom prst="rect">
            <a:avLst/>
          </a:prstGeom>
          <a:noFill/>
        </p:spPr>
        <p:txBody>
          <a:bodyPr wrap="square" rtlCol="0">
            <a:spAutoFit/>
          </a:bodyPr>
          <a:lstStyle/>
          <a:p>
            <a:r>
              <a:rPr lang="en-US" b="1" dirty="0">
                <a:solidFill>
                  <a:srgbClr val="C00000"/>
                </a:solidFill>
              </a:rPr>
              <a:t>Features</a:t>
            </a:r>
          </a:p>
          <a:p>
            <a:pPr marL="285750" indent="-285750">
              <a:spcBef>
                <a:spcPts val="600"/>
              </a:spcBef>
              <a:buFont typeface="Wingdings" panose="05000000000000000000" pitchFamily="2" charset="2"/>
              <a:buChar char="Ø"/>
            </a:pPr>
            <a:r>
              <a:rPr lang="en-US" sz="1600" dirty="0">
                <a:solidFill>
                  <a:srgbClr val="002060"/>
                </a:solidFill>
              </a:rPr>
              <a:t> Subject receives treatment in a random fashion</a:t>
            </a:r>
            <a:endParaRPr lang="en-US" sz="1600" dirty="0">
              <a:solidFill>
                <a:srgbClr val="C00000"/>
              </a:solidFill>
            </a:endParaRPr>
          </a:p>
          <a:p>
            <a:pPr marL="285750" indent="-285750">
              <a:buFont typeface="Wingdings" panose="05000000000000000000" pitchFamily="2" charset="2"/>
              <a:buChar char="Ø"/>
            </a:pPr>
            <a:r>
              <a:rPr lang="en-US" sz="1600" dirty="0">
                <a:solidFill>
                  <a:srgbClr val="002060"/>
                </a:solidFill>
              </a:rPr>
              <a:t>Experimental error reduces as subjects act as their control.</a:t>
            </a:r>
            <a:endParaRPr lang="en-US" b="1" dirty="0">
              <a:solidFill>
                <a:srgbClr val="C00000"/>
              </a:solidFill>
            </a:endParaRPr>
          </a:p>
        </p:txBody>
      </p:sp>
      <p:sp>
        <p:nvSpPr>
          <p:cNvPr id="9" name="TextBox 8"/>
          <p:cNvSpPr txBox="1"/>
          <p:nvPr/>
        </p:nvSpPr>
        <p:spPr>
          <a:xfrm>
            <a:off x="685800" y="2398823"/>
            <a:ext cx="1143000" cy="338554"/>
          </a:xfrm>
          <a:prstGeom prst="rect">
            <a:avLst/>
          </a:prstGeom>
          <a:noFill/>
        </p:spPr>
        <p:txBody>
          <a:bodyPr wrap="square" rtlCol="0">
            <a:spAutoFit/>
          </a:bodyPr>
          <a:lstStyle/>
          <a:p>
            <a:r>
              <a:rPr lang="en-US" sz="1600" b="1" dirty="0">
                <a:solidFill>
                  <a:srgbClr val="00B0F0"/>
                </a:solidFill>
              </a:rPr>
              <a:t>Example:</a:t>
            </a:r>
          </a:p>
        </p:txBody>
      </p:sp>
      <p:sp>
        <p:nvSpPr>
          <p:cNvPr id="10" name="TextBox 9"/>
          <p:cNvSpPr txBox="1"/>
          <p:nvPr/>
        </p:nvSpPr>
        <p:spPr>
          <a:xfrm>
            <a:off x="1600200" y="2401669"/>
            <a:ext cx="7239000" cy="338554"/>
          </a:xfrm>
          <a:prstGeom prst="rect">
            <a:avLst/>
          </a:prstGeom>
          <a:noFill/>
        </p:spPr>
        <p:txBody>
          <a:bodyPr wrap="square" rtlCol="0">
            <a:spAutoFit/>
          </a:bodyPr>
          <a:lstStyle/>
          <a:p>
            <a:r>
              <a:rPr lang="en-US" sz="1600" dirty="0">
                <a:solidFill>
                  <a:srgbClr val="00B050"/>
                </a:solidFill>
              </a:rPr>
              <a:t>Effect of  Treatment (morning,  afternoon and evening) on the memory retention</a:t>
            </a:r>
          </a:p>
        </p:txBody>
      </p:sp>
      <p:sp>
        <p:nvSpPr>
          <p:cNvPr id="11" name="Title 1"/>
          <p:cNvSpPr txBox="1">
            <a:spLocks/>
          </p:cNvSpPr>
          <p:nvPr/>
        </p:nvSpPr>
        <p:spPr>
          <a:xfrm>
            <a:off x="457200" y="76200"/>
            <a:ext cx="8229600" cy="1252728"/>
          </a:xfrm>
          <a:prstGeom prst="rect">
            <a:avLst/>
          </a:prstGeom>
        </p:spPr>
        <p:txBody>
          <a:bodyPr vert="horz" lIns="91440" rIns="45720" rtlCol="0" anchor="ctr">
            <a:normAutofit fontScale="52500" lnSpcReduction="20000"/>
            <a:scene3d>
              <a:camera prst="orthographicFront"/>
              <a:lightRig rig="threePt" dir="t">
                <a:rot lat="0" lon="0" rev="4800000"/>
              </a:lightRig>
            </a:scene3d>
            <a:sp3d prstMaterial="matte">
              <a:bevelT w="50800" h="1016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a:noFill/>
                </a:ln>
                <a:solidFill>
                  <a:schemeClr val="accent1">
                    <a:satMod val="150000"/>
                  </a:schemeClr>
                </a:solidFill>
                <a:effectLst/>
                <a:uLnTx/>
                <a:uFillTx/>
                <a:latin typeface="+mj-lt"/>
                <a:ea typeface="+mj-ea"/>
                <a:cs typeface="+mj-cs"/>
              </a:rPr>
            </a:br>
            <a:br>
              <a:rPr kumimoji="0" lang="en-US" sz="4400" b="1" i="0" u="none" strike="noStrike" kern="1200" cap="none" spc="0" normalizeH="0" baseline="0" noProof="0" dirty="0">
                <a:ln>
                  <a:noFill/>
                </a:ln>
                <a:solidFill>
                  <a:schemeClr val="accent1">
                    <a:satMod val="150000"/>
                  </a:schemeClr>
                </a:solidFill>
                <a:effectLst/>
                <a:uLnTx/>
                <a:uFillTx/>
                <a:latin typeface="+mj-lt"/>
                <a:ea typeface="+mj-ea"/>
                <a:cs typeface="+mj-cs"/>
              </a:rPr>
            </a:br>
            <a:br>
              <a:rPr kumimoji="0" lang="en-US" sz="4500" b="1" i="0" u="none" strike="noStrike" kern="1200" cap="none" spc="0" normalizeH="0" baseline="0" noProof="0" dirty="0">
                <a:ln>
                  <a:noFill/>
                </a:ln>
                <a:solidFill>
                  <a:schemeClr val="accent1">
                    <a:satMod val="150000"/>
                  </a:schemeClr>
                </a:solidFill>
                <a:effectLst/>
                <a:uLnTx/>
                <a:uFillTx/>
                <a:latin typeface="+mj-lt"/>
                <a:ea typeface="+mj-ea"/>
                <a:cs typeface="+mj-cs"/>
              </a:rPr>
            </a:br>
            <a:endParaRPr kumimoji="0" lang="en-US" sz="4500" b="1"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sp>
        <p:nvSpPr>
          <p:cNvPr id="14" name="TextBox 13"/>
          <p:cNvSpPr txBox="1"/>
          <p:nvPr/>
        </p:nvSpPr>
        <p:spPr>
          <a:xfrm>
            <a:off x="685800" y="3121224"/>
            <a:ext cx="7590972" cy="369332"/>
          </a:xfrm>
          <a:prstGeom prst="rect">
            <a:avLst/>
          </a:prstGeom>
          <a:noFill/>
        </p:spPr>
        <p:txBody>
          <a:bodyPr wrap="square" rtlCol="0">
            <a:spAutoFit/>
          </a:bodyPr>
          <a:lstStyle/>
          <a:p>
            <a:r>
              <a:rPr lang="en-US" b="1" dirty="0">
                <a:solidFill>
                  <a:srgbClr val="C00000"/>
                </a:solidFill>
              </a:rPr>
              <a:t>Type 2: </a:t>
            </a:r>
            <a:r>
              <a:rPr lang="en-US" dirty="0">
                <a:solidFill>
                  <a:srgbClr val="002060"/>
                </a:solidFill>
              </a:rPr>
              <a:t>The same subjects are tested for different durations during treatment</a:t>
            </a:r>
          </a:p>
        </p:txBody>
      </p:sp>
      <p:sp>
        <p:nvSpPr>
          <p:cNvPr id="16" name="TextBox 15"/>
          <p:cNvSpPr txBox="1"/>
          <p:nvPr/>
        </p:nvSpPr>
        <p:spPr>
          <a:xfrm>
            <a:off x="685800" y="1981200"/>
            <a:ext cx="6629400" cy="369332"/>
          </a:xfrm>
          <a:prstGeom prst="rect">
            <a:avLst/>
          </a:prstGeom>
          <a:noFill/>
        </p:spPr>
        <p:txBody>
          <a:bodyPr wrap="square" rtlCol="0">
            <a:spAutoFit/>
          </a:bodyPr>
          <a:lstStyle/>
          <a:p>
            <a:r>
              <a:rPr lang="en-US" b="1" dirty="0">
                <a:solidFill>
                  <a:srgbClr val="C00000"/>
                </a:solidFill>
              </a:rPr>
              <a:t>Type 1:  </a:t>
            </a:r>
            <a:r>
              <a:rPr lang="en-US" dirty="0">
                <a:solidFill>
                  <a:srgbClr val="002060"/>
                </a:solidFill>
              </a:rPr>
              <a:t>The same subjects are tested in each treatment condition</a:t>
            </a:r>
            <a:endParaRPr lang="en-US" dirty="0"/>
          </a:p>
        </p:txBody>
      </p:sp>
      <p:sp>
        <p:nvSpPr>
          <p:cNvPr id="3" name="TextBox 2">
            <a:extLst>
              <a:ext uri="{FF2B5EF4-FFF2-40B4-BE49-F238E27FC236}">
                <a16:creationId xmlns:a16="http://schemas.microsoft.com/office/drawing/2014/main" id="{B36C7F89-34A4-04FE-5526-FEDC106C2FB5}"/>
              </a:ext>
            </a:extLst>
          </p:cNvPr>
          <p:cNvSpPr txBox="1"/>
          <p:nvPr/>
        </p:nvSpPr>
        <p:spPr>
          <a:xfrm>
            <a:off x="685800" y="3490556"/>
            <a:ext cx="1143000" cy="338554"/>
          </a:xfrm>
          <a:prstGeom prst="rect">
            <a:avLst/>
          </a:prstGeom>
          <a:noFill/>
        </p:spPr>
        <p:txBody>
          <a:bodyPr wrap="square" rtlCol="0">
            <a:spAutoFit/>
          </a:bodyPr>
          <a:lstStyle/>
          <a:p>
            <a:r>
              <a:rPr lang="en-US" sz="1600" b="1" dirty="0">
                <a:solidFill>
                  <a:srgbClr val="00B0F0"/>
                </a:solidFill>
              </a:rPr>
              <a:t>Example</a:t>
            </a:r>
          </a:p>
        </p:txBody>
      </p:sp>
      <p:sp>
        <p:nvSpPr>
          <p:cNvPr id="4" name="TextBox 3">
            <a:extLst>
              <a:ext uri="{FF2B5EF4-FFF2-40B4-BE49-F238E27FC236}">
                <a16:creationId xmlns:a16="http://schemas.microsoft.com/office/drawing/2014/main" id="{E98430CD-2070-6116-DDC4-32CD912E5F4F}"/>
              </a:ext>
            </a:extLst>
          </p:cNvPr>
          <p:cNvSpPr txBox="1"/>
          <p:nvPr/>
        </p:nvSpPr>
        <p:spPr>
          <a:xfrm>
            <a:off x="1752600" y="3493402"/>
            <a:ext cx="7086600" cy="584775"/>
          </a:xfrm>
          <a:prstGeom prst="rect">
            <a:avLst/>
          </a:prstGeom>
          <a:noFill/>
        </p:spPr>
        <p:txBody>
          <a:bodyPr wrap="square" rtlCol="0">
            <a:spAutoFit/>
          </a:bodyPr>
          <a:lstStyle/>
          <a:p>
            <a:r>
              <a:rPr lang="en-US" sz="1600" dirty="0">
                <a:solidFill>
                  <a:srgbClr val="00B050"/>
                </a:solidFill>
              </a:rPr>
              <a:t>The effect of duration (morning, afternoon, and evening) on learning </a:t>
            </a:r>
          </a:p>
          <a:p>
            <a:r>
              <a:rPr lang="en-US" sz="1600" dirty="0">
                <a:solidFill>
                  <a:srgbClr val="00B050"/>
                </a:solidFill>
              </a:rPr>
              <a:t>outcomes in the course</a:t>
            </a:r>
          </a:p>
        </p:txBody>
      </p:sp>
      <p:sp>
        <p:nvSpPr>
          <p:cNvPr id="6" name="TextBox 5">
            <a:extLst>
              <a:ext uri="{FF2B5EF4-FFF2-40B4-BE49-F238E27FC236}">
                <a16:creationId xmlns:a16="http://schemas.microsoft.com/office/drawing/2014/main" id="{648D90DC-4A67-B18E-2EFE-EEDA14A25C69}"/>
              </a:ext>
            </a:extLst>
          </p:cNvPr>
          <p:cNvSpPr txBox="1"/>
          <p:nvPr/>
        </p:nvSpPr>
        <p:spPr>
          <a:xfrm>
            <a:off x="685800" y="4042957"/>
            <a:ext cx="1143000" cy="338554"/>
          </a:xfrm>
          <a:prstGeom prst="rect">
            <a:avLst/>
          </a:prstGeom>
          <a:noFill/>
        </p:spPr>
        <p:txBody>
          <a:bodyPr wrap="square" rtlCol="0">
            <a:spAutoFit/>
          </a:bodyPr>
          <a:lstStyle/>
          <a:p>
            <a:r>
              <a:rPr lang="en-US" sz="1600" b="1" dirty="0">
                <a:solidFill>
                  <a:srgbClr val="00B0F0"/>
                </a:solidFill>
              </a:rPr>
              <a:t>Example</a:t>
            </a:r>
          </a:p>
        </p:txBody>
      </p:sp>
      <p:sp>
        <p:nvSpPr>
          <p:cNvPr id="8" name="TextBox 7">
            <a:extLst>
              <a:ext uri="{FF2B5EF4-FFF2-40B4-BE49-F238E27FC236}">
                <a16:creationId xmlns:a16="http://schemas.microsoft.com/office/drawing/2014/main" id="{714C86AA-92C4-6451-84BF-C5515E746BDD}"/>
              </a:ext>
            </a:extLst>
          </p:cNvPr>
          <p:cNvSpPr txBox="1"/>
          <p:nvPr/>
        </p:nvSpPr>
        <p:spPr>
          <a:xfrm>
            <a:off x="1752600" y="4045803"/>
            <a:ext cx="6705600" cy="830997"/>
          </a:xfrm>
          <a:prstGeom prst="rect">
            <a:avLst/>
          </a:prstGeom>
          <a:noFill/>
        </p:spPr>
        <p:txBody>
          <a:bodyPr wrap="square" rtlCol="0">
            <a:spAutoFit/>
          </a:bodyPr>
          <a:lstStyle/>
          <a:p>
            <a:r>
              <a:rPr lang="en-US" sz="1600" dirty="0">
                <a:solidFill>
                  <a:srgbClr val="00B050"/>
                </a:solidFill>
              </a:rPr>
              <a:t>The effect of duration (morning, afternoon, and evening) and teaching methods (traditional, audio-visual, and flexible) on learning outcomes in the course.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4" grpId="0"/>
      <p:bldP spid="16" grpId="0"/>
      <p:bldP spid="3" grpId="0"/>
      <p:bldP spid="4" grpId="0"/>
      <p:bldP spid="6"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56772" y="137886"/>
            <a:ext cx="8229600" cy="1143000"/>
          </a:xfrm>
        </p:spPr>
        <p:txBody>
          <a:bodyPr>
            <a:normAutofit fontScale="90000"/>
          </a:bodyPr>
          <a:lstStyle/>
          <a:p>
            <a:r>
              <a:rPr lang="en-US" dirty="0"/>
              <a:t>ANCOVA Design</a:t>
            </a:r>
            <a:br>
              <a:rPr lang="en-US" dirty="0"/>
            </a:br>
            <a:r>
              <a:rPr lang="en-US" sz="3100" dirty="0"/>
              <a:t>                              - For controlling Extraneous variance</a:t>
            </a:r>
          </a:p>
        </p:txBody>
      </p:sp>
      <p:sp>
        <p:nvSpPr>
          <p:cNvPr id="6" name="TextBox 5"/>
          <p:cNvSpPr txBox="1"/>
          <p:nvPr/>
        </p:nvSpPr>
        <p:spPr>
          <a:xfrm>
            <a:off x="762000" y="2398693"/>
            <a:ext cx="7162800"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002060"/>
                </a:solidFill>
              </a:rPr>
              <a:t>A statistical design in which error variance is minimized by eliminating the effect of a covariate that influences the response variable.</a:t>
            </a:r>
          </a:p>
        </p:txBody>
      </p:sp>
      <p:sp>
        <p:nvSpPr>
          <p:cNvPr id="9" name="TextBox 8"/>
          <p:cNvSpPr txBox="1"/>
          <p:nvPr/>
        </p:nvSpPr>
        <p:spPr>
          <a:xfrm>
            <a:off x="762000" y="3417332"/>
            <a:ext cx="6705600" cy="1200329"/>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002060"/>
                </a:solidFill>
              </a:rPr>
              <a:t>A situation where treatments cannot be randomly assigned to subjects.</a:t>
            </a:r>
          </a:p>
          <a:p>
            <a:pPr marL="285750" indent="-285750">
              <a:buFont typeface="Wingdings" panose="05000000000000000000" pitchFamily="2" charset="2"/>
              <a:buChar char="Ø"/>
            </a:pPr>
            <a:r>
              <a:rPr lang="en-US" dirty="0">
                <a:solidFill>
                  <a:srgbClr val="002060"/>
                </a:solidFill>
              </a:rPr>
              <a:t>Researchers may not have the option to assign treatments randomly to subjects.</a:t>
            </a:r>
          </a:p>
        </p:txBody>
      </p:sp>
      <p:sp>
        <p:nvSpPr>
          <p:cNvPr id="11" name="TextBox 10"/>
          <p:cNvSpPr txBox="1"/>
          <p:nvPr/>
        </p:nvSpPr>
        <p:spPr>
          <a:xfrm>
            <a:off x="762000" y="5017532"/>
            <a:ext cx="7086600" cy="646331"/>
          </a:xfrm>
          <a:prstGeom prst="rect">
            <a:avLst/>
          </a:prstGeom>
          <a:noFill/>
        </p:spPr>
        <p:txBody>
          <a:bodyPr wrap="square" rtlCol="0">
            <a:spAutoFit/>
          </a:bodyPr>
          <a:lstStyle/>
          <a:p>
            <a:pPr marL="350838" indent="-350838">
              <a:buFont typeface="Wingdings" pitchFamily="2" charset="2"/>
              <a:buChar char="Ø"/>
            </a:pPr>
            <a:r>
              <a:rPr lang="en-US" dirty="0">
                <a:solidFill>
                  <a:srgbClr val="002060"/>
                </a:solidFill>
                <a:latin typeface="Times New Roman" pitchFamily="18" charset="0"/>
                <a:cs typeface="Times New Roman" pitchFamily="18" charset="0"/>
              </a:rPr>
              <a:t>ANCOVA design controls the effect of covariates by adjusting the final scores on the criterion variable.</a:t>
            </a:r>
            <a:endParaRPr lang="en-US" sz="2000" dirty="0">
              <a:solidFill>
                <a:srgbClr val="002060"/>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BCF43329-BA04-0A95-DCA0-3F36FABC62FC}"/>
              </a:ext>
            </a:extLst>
          </p:cNvPr>
          <p:cNvSpPr txBox="1"/>
          <p:nvPr/>
        </p:nvSpPr>
        <p:spPr>
          <a:xfrm>
            <a:off x="762000" y="2057400"/>
            <a:ext cx="2133600" cy="369332"/>
          </a:xfrm>
          <a:prstGeom prst="rect">
            <a:avLst/>
          </a:prstGeom>
          <a:noFill/>
        </p:spPr>
        <p:txBody>
          <a:bodyPr wrap="square" rtlCol="0">
            <a:spAutoFit/>
          </a:bodyPr>
          <a:lstStyle/>
          <a:p>
            <a:r>
              <a:rPr lang="en-IN" dirty="0">
                <a:solidFill>
                  <a:srgbClr val="C00000"/>
                </a:solidFill>
              </a:rPr>
              <a:t>What is ANCOVA</a:t>
            </a:r>
          </a:p>
        </p:txBody>
      </p:sp>
      <p:sp>
        <p:nvSpPr>
          <p:cNvPr id="4" name="TextBox 3">
            <a:extLst>
              <a:ext uri="{FF2B5EF4-FFF2-40B4-BE49-F238E27FC236}">
                <a16:creationId xmlns:a16="http://schemas.microsoft.com/office/drawing/2014/main" id="{B27EBACD-5F9A-073A-D150-523CCE6457D7}"/>
              </a:ext>
            </a:extLst>
          </p:cNvPr>
          <p:cNvSpPr txBox="1"/>
          <p:nvPr/>
        </p:nvSpPr>
        <p:spPr>
          <a:xfrm>
            <a:off x="762000" y="3124200"/>
            <a:ext cx="1524000" cy="369332"/>
          </a:xfrm>
          <a:prstGeom prst="rect">
            <a:avLst/>
          </a:prstGeom>
          <a:noFill/>
        </p:spPr>
        <p:txBody>
          <a:bodyPr wrap="square" rtlCol="0">
            <a:spAutoFit/>
          </a:bodyPr>
          <a:lstStyle/>
          <a:p>
            <a:r>
              <a:rPr lang="en-IN" dirty="0">
                <a:solidFill>
                  <a:srgbClr val="C00000"/>
                </a:solidFill>
              </a:rPr>
              <a:t>When to Use</a:t>
            </a:r>
          </a:p>
        </p:txBody>
      </p:sp>
      <p:sp>
        <p:nvSpPr>
          <p:cNvPr id="7" name="TextBox 6">
            <a:extLst>
              <a:ext uri="{FF2B5EF4-FFF2-40B4-BE49-F238E27FC236}">
                <a16:creationId xmlns:a16="http://schemas.microsoft.com/office/drawing/2014/main" id="{40F26520-149D-990C-7E62-41ED7EA6EA0A}"/>
              </a:ext>
            </a:extLst>
          </p:cNvPr>
          <p:cNvSpPr txBox="1"/>
          <p:nvPr/>
        </p:nvSpPr>
        <p:spPr>
          <a:xfrm>
            <a:off x="762000" y="4724400"/>
            <a:ext cx="1524000" cy="369332"/>
          </a:xfrm>
          <a:prstGeom prst="rect">
            <a:avLst/>
          </a:prstGeom>
          <a:noFill/>
        </p:spPr>
        <p:txBody>
          <a:bodyPr wrap="square" rtlCol="0">
            <a:spAutoFit/>
          </a:bodyPr>
          <a:lstStyle/>
          <a:p>
            <a:r>
              <a:rPr lang="en-IN" dirty="0">
                <a:solidFill>
                  <a:srgbClr val="C00000"/>
                </a:solidFill>
              </a:rPr>
              <a:t>Error 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3" grpId="0"/>
      <p:bldP spid="4"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37C7FB2-55C6-45F6-A11B-3A57BCCC4939}" type="slidenum">
              <a:rPr lang="en-US" smtClean="0"/>
              <a:pPr/>
              <a:t>45</a:t>
            </a:fld>
            <a:endParaRPr lang="en-US"/>
          </a:p>
        </p:txBody>
      </p:sp>
      <p:sp>
        <p:nvSpPr>
          <p:cNvPr id="5" name="Title 1"/>
          <p:cNvSpPr>
            <a:spLocks noGrp="1"/>
          </p:cNvSpPr>
          <p:nvPr>
            <p:ph type="title"/>
          </p:nvPr>
        </p:nvSpPr>
        <p:spPr>
          <a:xfrm>
            <a:off x="457200" y="-76200"/>
            <a:ext cx="8229600" cy="1143000"/>
          </a:xfrm>
        </p:spPr>
        <p:txBody>
          <a:bodyPr/>
          <a:lstStyle/>
          <a:p>
            <a:r>
              <a:rPr lang="en-US" dirty="0"/>
              <a:t>Sources of Error Variance</a:t>
            </a:r>
          </a:p>
        </p:txBody>
      </p:sp>
      <p:sp>
        <p:nvSpPr>
          <p:cNvPr id="6" name="TextBox 5"/>
          <p:cNvSpPr txBox="1"/>
          <p:nvPr/>
        </p:nvSpPr>
        <p:spPr>
          <a:xfrm>
            <a:off x="2895600" y="1828800"/>
            <a:ext cx="3429000" cy="400110"/>
          </a:xfrm>
          <a:prstGeom prst="rect">
            <a:avLst/>
          </a:prstGeom>
          <a:noFill/>
        </p:spPr>
        <p:txBody>
          <a:bodyPr wrap="square" rtlCol="0">
            <a:spAutoFit/>
          </a:bodyPr>
          <a:lstStyle/>
          <a:p>
            <a:r>
              <a:rPr lang="en-US" sz="2000" b="1" dirty="0">
                <a:solidFill>
                  <a:srgbClr val="002060"/>
                </a:solidFill>
              </a:rPr>
              <a:t>Second:  </a:t>
            </a:r>
            <a:r>
              <a:rPr lang="en-US" sz="2000" dirty="0">
                <a:solidFill>
                  <a:srgbClr val="002060"/>
                </a:solidFill>
              </a:rPr>
              <a:t>Individual variations</a:t>
            </a:r>
          </a:p>
        </p:txBody>
      </p:sp>
      <p:sp>
        <p:nvSpPr>
          <p:cNvPr id="7" name="TextBox 6"/>
          <p:cNvSpPr txBox="1"/>
          <p:nvPr/>
        </p:nvSpPr>
        <p:spPr>
          <a:xfrm>
            <a:off x="2895600" y="1524000"/>
            <a:ext cx="3124200" cy="400110"/>
          </a:xfrm>
          <a:prstGeom prst="rect">
            <a:avLst/>
          </a:prstGeom>
          <a:noFill/>
        </p:spPr>
        <p:txBody>
          <a:bodyPr wrap="square" rtlCol="0">
            <a:spAutoFit/>
          </a:bodyPr>
          <a:lstStyle/>
          <a:p>
            <a:r>
              <a:rPr lang="en-US" sz="2000" b="1" dirty="0">
                <a:solidFill>
                  <a:srgbClr val="002060"/>
                </a:solidFill>
              </a:rPr>
              <a:t>First: </a:t>
            </a:r>
            <a:r>
              <a:rPr lang="en-US" sz="2000" dirty="0">
                <a:solidFill>
                  <a:srgbClr val="002060"/>
                </a:solidFill>
              </a:rPr>
              <a:t> Measurement Error</a:t>
            </a:r>
          </a:p>
        </p:txBody>
      </p:sp>
      <p:sp>
        <p:nvSpPr>
          <p:cNvPr id="8" name="Rounded Rectangle 7"/>
          <p:cNvSpPr/>
          <p:nvPr/>
        </p:nvSpPr>
        <p:spPr>
          <a:xfrm>
            <a:off x="2710542" y="2685144"/>
            <a:ext cx="3733800" cy="4572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solidFill>
                  <a:schemeClr val="bg1"/>
                </a:solidFill>
              </a:rPr>
              <a:t>Minimizing  error variance</a:t>
            </a:r>
          </a:p>
        </p:txBody>
      </p:sp>
      <p:cxnSp>
        <p:nvCxnSpPr>
          <p:cNvPr id="9" name="Straight Arrow Connector 8"/>
          <p:cNvCxnSpPr/>
          <p:nvPr/>
        </p:nvCxnSpPr>
        <p:spPr>
          <a:xfrm rot="5400000">
            <a:off x="4381500" y="33909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200400" y="3643086"/>
            <a:ext cx="2743200"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002060"/>
                </a:solidFill>
              </a:rPr>
              <a:t>By Experimental procedure</a:t>
            </a:r>
          </a:p>
        </p:txBody>
      </p:sp>
      <p:sp>
        <p:nvSpPr>
          <p:cNvPr id="24" name="Rounded Rectangle 23"/>
          <p:cNvSpPr/>
          <p:nvPr/>
        </p:nvSpPr>
        <p:spPr>
          <a:xfrm>
            <a:off x="1371600" y="5075110"/>
            <a:ext cx="2438400" cy="3810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500" b="1" dirty="0">
                <a:solidFill>
                  <a:srgbClr val="002060"/>
                </a:solidFill>
              </a:rPr>
              <a:t>Clear  Instructions</a:t>
            </a:r>
          </a:p>
        </p:txBody>
      </p:sp>
      <p:sp>
        <p:nvSpPr>
          <p:cNvPr id="25" name="Rounded Rectangle 24"/>
          <p:cNvSpPr/>
          <p:nvPr/>
        </p:nvSpPr>
        <p:spPr>
          <a:xfrm>
            <a:off x="5257800" y="5076372"/>
            <a:ext cx="2438400" cy="3810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500" b="1" dirty="0">
                <a:solidFill>
                  <a:srgbClr val="002060"/>
                </a:solidFill>
              </a:rPr>
              <a:t>Standard equipments</a:t>
            </a:r>
          </a:p>
        </p:txBody>
      </p:sp>
      <p:cxnSp>
        <p:nvCxnSpPr>
          <p:cNvPr id="29" name="Straight Arrow Connector 28"/>
          <p:cNvCxnSpPr/>
          <p:nvPr/>
        </p:nvCxnSpPr>
        <p:spPr>
          <a:xfrm rot="5400000">
            <a:off x="4382294" y="4504078"/>
            <a:ext cx="381000" cy="1588"/>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667000" y="4693784"/>
            <a:ext cx="3886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2499292" y="4847772"/>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6387080" y="4846978"/>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barn(inVertical)">
                                      <p:cBhvr>
                                        <p:cTn id="24" dur="500"/>
                                        <p:tgtEl>
                                          <p:spTgt spid="2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arn(inVertical)">
                                      <p:cBhvr>
                                        <p:cTn id="27" dur="500"/>
                                        <p:tgtEl>
                                          <p:spTgt spid="25"/>
                                        </p:tgtEl>
                                      </p:cBhvr>
                                    </p:animEffect>
                                  </p:childTnLst>
                                </p:cTn>
                              </p:par>
                              <p:par>
                                <p:cTn id="28" presetID="16" presetClass="entr" presetSubtype="21"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inVertical)">
                                      <p:cBhvr>
                                        <p:cTn id="30" dur="500"/>
                                        <p:tgtEl>
                                          <p:spTgt spid="29"/>
                                        </p:tgtEl>
                                      </p:cBhvr>
                                    </p:animEffect>
                                  </p:childTnLst>
                                </p:cTn>
                              </p:par>
                              <p:par>
                                <p:cTn id="31" presetID="16" presetClass="entr" presetSubtype="21"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barn(inVertical)">
                                      <p:cBhvr>
                                        <p:cTn id="33" dur="500"/>
                                        <p:tgtEl>
                                          <p:spTgt spid="31"/>
                                        </p:tgtEl>
                                      </p:cBhvr>
                                    </p:animEffect>
                                  </p:childTnLst>
                                </p:cTn>
                              </p:par>
                              <p:par>
                                <p:cTn id="34" presetID="16" presetClass="entr" presetSubtype="21"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inVertical)">
                                      <p:cBhvr>
                                        <p:cTn id="36" dur="500"/>
                                        <p:tgtEl>
                                          <p:spTgt spid="33"/>
                                        </p:tgtEl>
                                      </p:cBhvr>
                                    </p:animEffect>
                                  </p:childTnLst>
                                </p:cTn>
                              </p:par>
                              <p:par>
                                <p:cTn id="37" presetID="16" presetClass="entr" presetSubtype="21"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Vertical)">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5" grpId="0" animBg="1"/>
      <p:bldP spid="24" grpId="0" animBg="1"/>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37C7FB2-55C6-45F6-A11B-3A57BCCC4939}" type="slidenum">
              <a:rPr lang="en-US" smtClean="0"/>
              <a:pPr/>
              <a:t>46</a:t>
            </a:fld>
            <a:endParaRPr lang="en-US"/>
          </a:p>
        </p:txBody>
      </p:sp>
      <p:sp>
        <p:nvSpPr>
          <p:cNvPr id="5" name="Title 1"/>
          <p:cNvSpPr>
            <a:spLocks noGrp="1"/>
          </p:cNvSpPr>
          <p:nvPr>
            <p:ph type="title"/>
          </p:nvPr>
        </p:nvSpPr>
        <p:spPr>
          <a:xfrm>
            <a:off x="1219200" y="-76200"/>
            <a:ext cx="6858000" cy="1143000"/>
          </a:xfrm>
        </p:spPr>
        <p:txBody>
          <a:bodyPr/>
          <a:lstStyle/>
          <a:p>
            <a:r>
              <a:rPr lang="en-US" dirty="0"/>
              <a:t>Minimizing Error Variance</a:t>
            </a:r>
          </a:p>
        </p:txBody>
      </p:sp>
      <p:sp>
        <p:nvSpPr>
          <p:cNvPr id="6" name="Rounded Rectangle 5"/>
          <p:cNvSpPr/>
          <p:nvPr/>
        </p:nvSpPr>
        <p:spPr>
          <a:xfrm>
            <a:off x="2209800" y="1752600"/>
            <a:ext cx="41148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Controlling Individual Variations</a:t>
            </a:r>
          </a:p>
        </p:txBody>
      </p:sp>
      <p:sp>
        <p:nvSpPr>
          <p:cNvPr id="7" name="TextBox 6"/>
          <p:cNvSpPr txBox="1"/>
          <p:nvPr/>
        </p:nvSpPr>
        <p:spPr>
          <a:xfrm>
            <a:off x="1172028" y="3429000"/>
            <a:ext cx="3276600" cy="369332"/>
          </a:xfrm>
          <a:prstGeom prst="rect">
            <a:avLst/>
          </a:prstGeom>
          <a:noFill/>
        </p:spPr>
        <p:txBody>
          <a:bodyPr wrap="square" rtlCol="0">
            <a:spAutoFit/>
          </a:bodyPr>
          <a:lstStyle/>
          <a:p>
            <a:r>
              <a:rPr lang="en-US" b="1" dirty="0">
                <a:solidFill>
                  <a:srgbClr val="002060"/>
                </a:solidFill>
              </a:rPr>
              <a:t>Non-experimental procedures</a:t>
            </a:r>
          </a:p>
        </p:txBody>
      </p:sp>
      <p:sp>
        <p:nvSpPr>
          <p:cNvPr id="8" name="TextBox 7"/>
          <p:cNvSpPr txBox="1"/>
          <p:nvPr/>
        </p:nvSpPr>
        <p:spPr>
          <a:xfrm>
            <a:off x="4876800" y="3429000"/>
            <a:ext cx="2514600" cy="369332"/>
          </a:xfrm>
          <a:prstGeom prst="rect">
            <a:avLst/>
          </a:prstGeom>
          <a:noFill/>
        </p:spPr>
        <p:txBody>
          <a:bodyPr wrap="square" rtlCol="0">
            <a:spAutoFit/>
          </a:bodyPr>
          <a:lstStyle/>
          <a:p>
            <a:r>
              <a:rPr lang="en-US" b="1" dirty="0">
                <a:solidFill>
                  <a:srgbClr val="002060"/>
                </a:solidFill>
              </a:rPr>
              <a:t>Statistical procedures</a:t>
            </a:r>
          </a:p>
        </p:txBody>
      </p:sp>
      <p:cxnSp>
        <p:nvCxnSpPr>
          <p:cNvPr id="9" name="Straight Arrow Connector 8"/>
          <p:cNvCxnSpPr/>
          <p:nvPr/>
        </p:nvCxnSpPr>
        <p:spPr>
          <a:xfrm rot="10800000">
            <a:off x="3352800" y="3810000"/>
            <a:ext cx="1066798" cy="78111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434114" y="3810000"/>
            <a:ext cx="899886" cy="77651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052206" y="4736068"/>
            <a:ext cx="2919389" cy="369332"/>
          </a:xfrm>
          <a:prstGeom prst="rect">
            <a:avLst/>
          </a:prstGeom>
          <a:noFill/>
        </p:spPr>
        <p:txBody>
          <a:bodyPr wrap="none" rtlCol="0">
            <a:spAutoFit/>
          </a:bodyPr>
          <a:lstStyle/>
          <a:p>
            <a:r>
              <a:rPr lang="en-US" b="1" dirty="0">
                <a:solidFill>
                  <a:srgbClr val="002060"/>
                </a:solidFill>
              </a:rPr>
              <a:t>Also reduces  Error variance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28600"/>
            <a:ext cx="8229600" cy="1143000"/>
          </a:xfrm>
        </p:spPr>
        <p:txBody>
          <a:bodyPr>
            <a:normAutofit fontScale="90000"/>
          </a:bodyPr>
          <a:lstStyle/>
          <a:p>
            <a:r>
              <a:rPr lang="en-US" dirty="0"/>
              <a:t>Consequences of not Controlling Error Variance</a:t>
            </a:r>
          </a:p>
        </p:txBody>
      </p:sp>
      <p:sp>
        <p:nvSpPr>
          <p:cNvPr id="6" name="Cloud Callout 5"/>
          <p:cNvSpPr/>
          <p:nvPr/>
        </p:nvSpPr>
        <p:spPr>
          <a:xfrm>
            <a:off x="609600" y="1676400"/>
            <a:ext cx="1981200" cy="1524000"/>
          </a:xfrm>
          <a:prstGeom prst="cloudCallout">
            <a:avLst>
              <a:gd name="adj1" fmla="val 86363"/>
              <a:gd name="adj2" fmla="val 43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rgbClr val="002060"/>
                </a:solidFill>
              </a:rPr>
              <a:t>What if error variance is not controlled?</a:t>
            </a:r>
          </a:p>
        </p:txBody>
      </p:sp>
      <p:sp>
        <p:nvSpPr>
          <p:cNvPr id="7" name="Bevel 6"/>
          <p:cNvSpPr/>
          <p:nvPr/>
        </p:nvSpPr>
        <p:spPr>
          <a:xfrm>
            <a:off x="4876800" y="4419600"/>
            <a:ext cx="3886200" cy="83820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2060"/>
                </a:solidFill>
              </a:rPr>
              <a:t>Effect of external variable is confounded with experimental variable</a:t>
            </a:r>
          </a:p>
        </p:txBody>
      </p:sp>
      <p:pic>
        <p:nvPicPr>
          <p:cNvPr id="8" name="Picture 6" descr="http://t1.gstatic.com/images?q=tbn:ANd9GcRaiCtpTdSBUhpTxqnqPtqBcuozxXv6W3ziXC7ubqEQvG2LwiEIYw"/>
          <p:cNvPicPr>
            <a:picLocks noChangeAspect="1" noChangeArrowheads="1"/>
          </p:cNvPicPr>
          <p:nvPr/>
        </p:nvPicPr>
        <p:blipFill>
          <a:blip r:embed="rId2"/>
          <a:srcRect/>
          <a:stretch>
            <a:fillRect/>
          </a:stretch>
        </p:blipFill>
        <p:spPr bwMode="auto">
          <a:xfrm>
            <a:off x="2667000" y="3190875"/>
            <a:ext cx="2143125" cy="2143125"/>
          </a:xfrm>
          <a:prstGeom prst="rect">
            <a:avLst/>
          </a:prstGeom>
          <a:noFill/>
        </p:spPr>
      </p:pic>
      <p:cxnSp>
        <p:nvCxnSpPr>
          <p:cNvPr id="9" name="Straight Arrow Connector 8"/>
          <p:cNvCxnSpPr/>
          <p:nvPr/>
        </p:nvCxnSpPr>
        <p:spPr>
          <a:xfrm>
            <a:off x="4343400" y="4800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04999" y="5943600"/>
            <a:ext cx="5410201" cy="400110"/>
          </a:xfrm>
          <a:prstGeom prst="rect">
            <a:avLst/>
          </a:prstGeom>
          <a:noFill/>
        </p:spPr>
        <p:txBody>
          <a:bodyPr wrap="square" rtlCol="0">
            <a:spAutoFit/>
          </a:bodyPr>
          <a:lstStyle/>
          <a:p>
            <a:r>
              <a:rPr lang="en-US" sz="2000" b="1" dirty="0">
                <a:solidFill>
                  <a:srgbClr val="002060"/>
                </a:solidFill>
              </a:rPr>
              <a:t>Can’t say that effect is because of intervention</a:t>
            </a:r>
          </a:p>
        </p:txBody>
      </p:sp>
      <p:sp>
        <p:nvSpPr>
          <p:cNvPr id="11" name="Slide Number Placeholder 9"/>
          <p:cNvSpPr>
            <a:spLocks noGrp="1"/>
          </p:cNvSpPr>
          <p:nvPr>
            <p:ph type="sldNum" sz="quarter" idx="12"/>
          </p:nvPr>
        </p:nvSpPr>
        <p:spPr>
          <a:xfrm>
            <a:off x="8204396" y="6476999"/>
            <a:ext cx="733864" cy="274320"/>
          </a:xfrm>
        </p:spPr>
        <p:txBody>
          <a:bodyPr/>
          <a:lstStyle/>
          <a:p>
            <a:fld id="{037C7FB2-55C6-45F6-A11B-3A57BCCC4939}" type="slidenum">
              <a:rPr lang="en-US" smtClean="0"/>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1143000"/>
          </a:xfrm>
        </p:spPr>
        <p:txBody>
          <a:bodyPr>
            <a:normAutofit fontScale="90000"/>
          </a:bodyPr>
          <a:lstStyle/>
          <a:p>
            <a:r>
              <a:rPr lang="en-US" dirty="0"/>
              <a:t>Benefit of controlling different variances</a:t>
            </a:r>
          </a:p>
        </p:txBody>
      </p:sp>
      <p:sp>
        <p:nvSpPr>
          <p:cNvPr id="4" name="TextBox 3"/>
          <p:cNvSpPr txBox="1"/>
          <p:nvPr/>
        </p:nvSpPr>
        <p:spPr>
          <a:xfrm>
            <a:off x="533400" y="1773695"/>
            <a:ext cx="2590800" cy="646331"/>
          </a:xfrm>
          <a:prstGeom prst="rect">
            <a:avLst/>
          </a:prstGeom>
          <a:noFill/>
        </p:spPr>
        <p:txBody>
          <a:bodyPr wrap="square" rtlCol="0">
            <a:spAutoFit/>
          </a:bodyPr>
          <a:lstStyle/>
          <a:p>
            <a:pPr algn="ctr"/>
            <a:r>
              <a:rPr lang="en-US" dirty="0">
                <a:solidFill>
                  <a:srgbClr val="002060"/>
                </a:solidFill>
              </a:rPr>
              <a:t>Maximizing Systematic Variance</a:t>
            </a:r>
          </a:p>
        </p:txBody>
      </p:sp>
      <p:sp>
        <p:nvSpPr>
          <p:cNvPr id="5" name="TextBox 4"/>
          <p:cNvSpPr txBox="1"/>
          <p:nvPr/>
        </p:nvSpPr>
        <p:spPr>
          <a:xfrm>
            <a:off x="3429000" y="1773695"/>
            <a:ext cx="2590800" cy="646331"/>
          </a:xfrm>
          <a:prstGeom prst="rect">
            <a:avLst/>
          </a:prstGeom>
          <a:noFill/>
        </p:spPr>
        <p:txBody>
          <a:bodyPr wrap="square" rtlCol="0">
            <a:spAutoFit/>
          </a:bodyPr>
          <a:lstStyle/>
          <a:p>
            <a:pPr algn="ctr"/>
            <a:r>
              <a:rPr lang="en-US" dirty="0">
                <a:solidFill>
                  <a:srgbClr val="002060"/>
                </a:solidFill>
              </a:rPr>
              <a:t>Controlling Extraneous Variance</a:t>
            </a:r>
          </a:p>
        </p:txBody>
      </p:sp>
      <p:sp>
        <p:nvSpPr>
          <p:cNvPr id="6" name="TextBox 5"/>
          <p:cNvSpPr txBox="1"/>
          <p:nvPr/>
        </p:nvSpPr>
        <p:spPr>
          <a:xfrm>
            <a:off x="6324600" y="1773695"/>
            <a:ext cx="1905000" cy="646331"/>
          </a:xfrm>
          <a:prstGeom prst="rect">
            <a:avLst/>
          </a:prstGeom>
          <a:noFill/>
        </p:spPr>
        <p:txBody>
          <a:bodyPr wrap="square" rtlCol="0">
            <a:spAutoFit/>
          </a:bodyPr>
          <a:lstStyle/>
          <a:p>
            <a:pPr algn="ctr"/>
            <a:r>
              <a:rPr lang="en-US" dirty="0">
                <a:solidFill>
                  <a:srgbClr val="002060"/>
                </a:solidFill>
              </a:rPr>
              <a:t>Minimizing Error </a:t>
            </a:r>
          </a:p>
          <a:p>
            <a:pPr algn="ctr"/>
            <a:r>
              <a:rPr lang="en-US" dirty="0">
                <a:solidFill>
                  <a:srgbClr val="002060"/>
                </a:solidFill>
              </a:rPr>
              <a:t>Variance</a:t>
            </a:r>
          </a:p>
        </p:txBody>
      </p:sp>
      <p:sp>
        <p:nvSpPr>
          <p:cNvPr id="7" name="Rectangle 6"/>
          <p:cNvSpPr/>
          <p:nvPr/>
        </p:nvSpPr>
        <p:spPr>
          <a:xfrm>
            <a:off x="3276600" y="2992895"/>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Facilitates experimenter </a:t>
            </a:r>
          </a:p>
        </p:txBody>
      </p:sp>
      <p:sp>
        <p:nvSpPr>
          <p:cNvPr id="8" name="TextBox 7"/>
          <p:cNvSpPr txBox="1"/>
          <p:nvPr/>
        </p:nvSpPr>
        <p:spPr>
          <a:xfrm>
            <a:off x="1828800" y="3907295"/>
            <a:ext cx="5715000" cy="369332"/>
          </a:xfrm>
          <a:prstGeom prst="rect">
            <a:avLst/>
          </a:prstGeom>
          <a:noFill/>
        </p:spPr>
        <p:txBody>
          <a:bodyPr wrap="square" rtlCol="0">
            <a:spAutoFit/>
          </a:bodyPr>
          <a:lstStyle/>
          <a:p>
            <a:r>
              <a:rPr lang="en-US" dirty="0">
                <a:solidFill>
                  <a:srgbClr val="002060"/>
                </a:solidFill>
              </a:rPr>
              <a:t>To compare </a:t>
            </a:r>
            <a:r>
              <a:rPr lang="en-US" b="1" dirty="0">
                <a:solidFill>
                  <a:srgbClr val="002060"/>
                </a:solidFill>
              </a:rPr>
              <a:t>Systematic Variance </a:t>
            </a:r>
            <a:r>
              <a:rPr lang="en-US" dirty="0">
                <a:solidFill>
                  <a:srgbClr val="002060"/>
                </a:solidFill>
              </a:rPr>
              <a:t>against </a:t>
            </a:r>
            <a:r>
              <a:rPr lang="en-US" b="1" dirty="0">
                <a:solidFill>
                  <a:srgbClr val="002060"/>
                </a:solidFill>
              </a:rPr>
              <a:t>Error Variance</a:t>
            </a:r>
          </a:p>
        </p:txBody>
      </p:sp>
      <p:cxnSp>
        <p:nvCxnSpPr>
          <p:cNvPr id="10" name="Straight Arrow Connector 9"/>
          <p:cNvCxnSpPr>
            <a:stCxn id="4" idx="2"/>
          </p:cNvCxnSpPr>
          <p:nvPr/>
        </p:nvCxnSpPr>
        <p:spPr>
          <a:xfrm rot="16200000" flipH="1">
            <a:off x="2952066" y="1296760"/>
            <a:ext cx="496669"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4423218" y="2691712"/>
            <a:ext cx="57286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6" idx="2"/>
          </p:cNvCxnSpPr>
          <p:nvPr/>
        </p:nvCxnSpPr>
        <p:spPr>
          <a:xfrm rot="5400000">
            <a:off x="5790516" y="1430110"/>
            <a:ext cx="496669" cy="2476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464638" y="3754895"/>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458748" y="4992469"/>
            <a:ext cx="6096000" cy="646331"/>
          </a:xfrm>
          <a:prstGeom prst="rect">
            <a:avLst/>
          </a:prstGeom>
          <a:noFill/>
        </p:spPr>
        <p:txBody>
          <a:bodyPr wrap="square" rtlCol="0">
            <a:spAutoFit/>
          </a:bodyPr>
          <a:lstStyle/>
          <a:p>
            <a:r>
              <a:rPr lang="en-US" b="1" dirty="0">
                <a:solidFill>
                  <a:srgbClr val="002060"/>
                </a:solidFill>
              </a:rPr>
              <a:t>Minimize error variance to give systematic variance a chance to show the significance.</a:t>
            </a:r>
          </a:p>
        </p:txBody>
      </p:sp>
      <p:sp>
        <p:nvSpPr>
          <p:cNvPr id="15" name="Slide Number Placeholder 14"/>
          <p:cNvSpPr>
            <a:spLocks noGrp="1"/>
          </p:cNvSpPr>
          <p:nvPr>
            <p:ph type="sldNum" sz="quarter" idx="12"/>
          </p:nvPr>
        </p:nvSpPr>
        <p:spPr/>
        <p:txBody>
          <a:bodyPr/>
          <a:lstStyle/>
          <a:p>
            <a:fld id="{037C7FB2-55C6-45F6-A11B-3A57BCCC4939}" type="slidenum">
              <a:rPr lang="en-US" smtClean="0"/>
              <a:pPr/>
              <a:t>48</a:t>
            </a:fld>
            <a:endParaRPr lang="en-US"/>
          </a:p>
        </p:txBody>
      </p:sp>
      <p:sp>
        <p:nvSpPr>
          <p:cNvPr id="3" name="TextBox 2">
            <a:extLst>
              <a:ext uri="{FF2B5EF4-FFF2-40B4-BE49-F238E27FC236}">
                <a16:creationId xmlns:a16="http://schemas.microsoft.com/office/drawing/2014/main" id="{EADE5523-7257-49D1-22DB-B54CF37B68DA}"/>
              </a:ext>
            </a:extLst>
          </p:cNvPr>
          <p:cNvSpPr txBox="1"/>
          <p:nvPr/>
        </p:nvSpPr>
        <p:spPr>
          <a:xfrm>
            <a:off x="1371600" y="4953498"/>
            <a:ext cx="1277256" cy="400110"/>
          </a:xfrm>
          <a:prstGeom prst="rect">
            <a:avLst/>
          </a:prstGeom>
          <a:noFill/>
        </p:spPr>
        <p:txBody>
          <a:bodyPr wrap="square" rtlCol="0">
            <a:spAutoFit/>
          </a:bodyPr>
          <a:lstStyle/>
          <a:p>
            <a:r>
              <a:rPr lang="en-IN" sz="2000" dirty="0">
                <a:solidFill>
                  <a:srgbClr val="C00000"/>
                </a:solidFill>
              </a:rPr>
              <a:t>Strategy: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inVertical)">
                                      <p:cBhvr>
                                        <p:cTn id="44" dur="500"/>
                                        <p:tgtEl>
                                          <p:spTgt spid="1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arn(inVertical)">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p:bldP spid="18" grpId="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32258A-A74B-A55B-8251-F1BF65FF744E}"/>
              </a:ext>
            </a:extLst>
          </p:cNvPr>
          <p:cNvSpPr>
            <a:spLocks noGrp="1"/>
          </p:cNvSpPr>
          <p:nvPr>
            <p:ph type="sldNum" sz="quarter" idx="12"/>
          </p:nvPr>
        </p:nvSpPr>
        <p:spPr/>
        <p:txBody>
          <a:bodyPr/>
          <a:lstStyle/>
          <a:p>
            <a:fld id="{9FC7E73B-E7C9-44C2-91FD-1BF83928ABA2}" type="slidenum">
              <a:rPr lang="en-US" smtClean="0"/>
              <a:pPr/>
              <a:t>49</a:t>
            </a:fld>
            <a:endParaRPr lang="en-US"/>
          </a:p>
        </p:txBody>
      </p:sp>
      <p:sp>
        <p:nvSpPr>
          <p:cNvPr id="5" name="TextBox 4">
            <a:extLst>
              <a:ext uri="{FF2B5EF4-FFF2-40B4-BE49-F238E27FC236}">
                <a16:creationId xmlns:a16="http://schemas.microsoft.com/office/drawing/2014/main" id="{8B7AA2F3-EF17-22C9-B460-99D381AA96F1}"/>
              </a:ext>
            </a:extLst>
          </p:cNvPr>
          <p:cNvSpPr txBox="1"/>
          <p:nvPr/>
        </p:nvSpPr>
        <p:spPr>
          <a:xfrm>
            <a:off x="2362200" y="1885890"/>
            <a:ext cx="4495800" cy="400110"/>
          </a:xfrm>
          <a:prstGeom prst="rect">
            <a:avLst/>
          </a:prstGeom>
          <a:noFill/>
        </p:spPr>
        <p:txBody>
          <a:bodyPr wrap="square" rtlCol="0">
            <a:spAutoFit/>
          </a:bodyPr>
          <a:lstStyle/>
          <a:p>
            <a:r>
              <a:rPr lang="en-US" sz="2000" b="1" dirty="0"/>
              <a:t>Thank You for Your Attentive Listening</a:t>
            </a:r>
            <a:endParaRPr lang="en-IN" sz="2000" b="1" dirty="0"/>
          </a:p>
        </p:txBody>
      </p:sp>
    </p:spTree>
    <p:extLst>
      <p:ext uri="{BB962C8B-B14F-4D97-AF65-F5344CB8AC3E}">
        <p14:creationId xmlns:p14="http://schemas.microsoft.com/office/powerpoint/2010/main" val="2225005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8F9C71-47ED-499C-3596-DDE4B10CFF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1" y="1905000"/>
            <a:ext cx="2743200" cy="41595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1C38F9D-C86C-6791-F305-AEFE922BF052}"/>
              </a:ext>
            </a:extLst>
          </p:cNvPr>
          <p:cNvSpPr txBox="1"/>
          <p:nvPr/>
        </p:nvSpPr>
        <p:spPr>
          <a:xfrm>
            <a:off x="4343400" y="1981200"/>
            <a:ext cx="2895600" cy="923330"/>
          </a:xfrm>
          <a:prstGeom prst="rect">
            <a:avLst/>
          </a:prstGeom>
          <a:noFill/>
        </p:spPr>
        <p:txBody>
          <a:bodyPr wrap="square" rtlCol="0">
            <a:spAutoFit/>
          </a:bodyPr>
          <a:lstStyle/>
          <a:p>
            <a:r>
              <a:rPr lang="en-IN" dirty="0"/>
              <a:t>For Details About the Book</a:t>
            </a:r>
          </a:p>
          <a:p>
            <a:endParaRPr lang="en-IN" dirty="0"/>
          </a:p>
          <a:p>
            <a:pPr algn="ctr"/>
            <a:r>
              <a:rPr lang="en-IN" b="1" dirty="0">
                <a:hlinkClick r:id="rId3"/>
              </a:rPr>
              <a:t>CLICK HERE</a:t>
            </a:r>
            <a:endParaRPr lang="en-IN" dirty="0"/>
          </a:p>
        </p:txBody>
      </p:sp>
      <p:sp>
        <p:nvSpPr>
          <p:cNvPr id="3" name="TextBox 2">
            <a:extLst>
              <a:ext uri="{FF2B5EF4-FFF2-40B4-BE49-F238E27FC236}">
                <a16:creationId xmlns:a16="http://schemas.microsoft.com/office/drawing/2014/main" id="{43CEC121-7D74-1394-263C-451B0AAFB9EE}"/>
              </a:ext>
            </a:extLst>
          </p:cNvPr>
          <p:cNvSpPr txBox="1"/>
          <p:nvPr/>
        </p:nvSpPr>
        <p:spPr>
          <a:xfrm>
            <a:off x="8077200" y="5638800"/>
            <a:ext cx="914400" cy="369332"/>
          </a:xfrm>
          <a:prstGeom prst="rect">
            <a:avLst/>
          </a:prstGeom>
          <a:noFill/>
        </p:spPr>
        <p:txBody>
          <a:bodyPr wrap="square" rtlCol="0">
            <a:spAutoFit/>
          </a:bodyPr>
          <a:lstStyle/>
          <a:p>
            <a:r>
              <a:rPr lang="en-IN" dirty="0">
                <a:hlinkClick r:id="rId4" action="ppaction://hlinksldjump"/>
              </a:rPr>
              <a:t>BACK</a:t>
            </a:r>
            <a:endParaRPr lang="en-IN" dirty="0"/>
          </a:p>
        </p:txBody>
      </p:sp>
      <p:sp>
        <p:nvSpPr>
          <p:cNvPr id="5" name="TextBox 4">
            <a:extLst>
              <a:ext uri="{FF2B5EF4-FFF2-40B4-BE49-F238E27FC236}">
                <a16:creationId xmlns:a16="http://schemas.microsoft.com/office/drawing/2014/main" id="{D6CF1D1B-AB13-4692-E6E3-46F274F2548A}"/>
              </a:ext>
            </a:extLst>
          </p:cNvPr>
          <p:cNvSpPr txBox="1"/>
          <p:nvPr/>
        </p:nvSpPr>
        <p:spPr>
          <a:xfrm>
            <a:off x="2667000" y="152400"/>
            <a:ext cx="4953000" cy="1646605"/>
          </a:xfrm>
          <a:prstGeom prst="rect">
            <a:avLst/>
          </a:prstGeom>
          <a:noFill/>
        </p:spPr>
        <p:txBody>
          <a:bodyPr wrap="square" rtlCol="0">
            <a:spAutoFit/>
          </a:bodyPr>
          <a:lstStyle/>
          <a:p>
            <a:pPr algn="ctr">
              <a:spcBef>
                <a:spcPts val="600"/>
              </a:spcBef>
            </a:pPr>
            <a:r>
              <a:rPr lang="en-IN" dirty="0">
                <a:latin typeface="Times New Roman" panose="02020603050405020304" pitchFamily="18" charset="0"/>
                <a:cs typeface="Times New Roman" panose="02020603050405020304" pitchFamily="18" charset="0"/>
              </a:rPr>
              <a:t>Research &amp; Statistics Resources of </a:t>
            </a:r>
          </a:p>
          <a:p>
            <a:pPr algn="ctr"/>
            <a:r>
              <a:rPr lang="en-IN" sz="1400" b="1" dirty="0">
                <a:latin typeface="Times New Roman" panose="02020603050405020304" pitchFamily="18" charset="0"/>
                <a:cs typeface="Times New Roman" panose="02020603050405020304" pitchFamily="18" charset="0"/>
              </a:rPr>
              <a:t>Prof. J. P.  Verma</a:t>
            </a:r>
          </a:p>
          <a:p>
            <a:pPr algn="ctr"/>
            <a:r>
              <a:rPr lang="en-IN" sz="1200" dirty="0">
                <a:latin typeface="Times New Roman" panose="02020603050405020304" pitchFamily="18" charset="0"/>
                <a:cs typeface="Times New Roman" panose="02020603050405020304" pitchFamily="18" charset="0"/>
              </a:rPr>
              <a:t>Vice Chancellor</a:t>
            </a:r>
          </a:p>
          <a:p>
            <a:pPr algn="ctr"/>
            <a:r>
              <a:rPr lang="en-IN" sz="1200" dirty="0">
                <a:latin typeface="Times New Roman" panose="02020603050405020304" pitchFamily="18" charset="0"/>
                <a:cs typeface="Times New Roman" panose="02020603050405020304" pitchFamily="18" charset="0"/>
              </a:rPr>
              <a:t>Sri </a:t>
            </a:r>
            <a:r>
              <a:rPr lang="en-IN" sz="1200" dirty="0" err="1">
                <a:latin typeface="Times New Roman" panose="02020603050405020304" pitchFamily="18" charset="0"/>
                <a:cs typeface="Times New Roman" panose="02020603050405020304" pitchFamily="18" charset="0"/>
              </a:rPr>
              <a:t>Sri</a:t>
            </a:r>
            <a:r>
              <a:rPr lang="en-IN" sz="1200" dirty="0">
                <a:latin typeface="Times New Roman" panose="02020603050405020304" pitchFamily="18" charset="0"/>
                <a:cs typeface="Times New Roman" panose="02020603050405020304" pitchFamily="18" charset="0"/>
              </a:rPr>
              <a:t> </a:t>
            </a:r>
            <a:r>
              <a:rPr lang="en-IN" sz="1200" dirty="0" err="1">
                <a:latin typeface="Times New Roman" panose="02020603050405020304" pitchFamily="18" charset="0"/>
                <a:cs typeface="Times New Roman" panose="02020603050405020304" pitchFamily="18" charset="0"/>
              </a:rPr>
              <a:t>Aniruddhadeva</a:t>
            </a:r>
            <a:r>
              <a:rPr lang="en-IN" sz="1200" dirty="0">
                <a:latin typeface="Times New Roman" panose="02020603050405020304" pitchFamily="18" charset="0"/>
                <a:cs typeface="Times New Roman" panose="02020603050405020304" pitchFamily="18" charset="0"/>
              </a:rPr>
              <a:t> Sports University, </a:t>
            </a:r>
            <a:r>
              <a:rPr lang="en-IN" sz="1200" dirty="0" err="1">
                <a:latin typeface="Times New Roman" panose="02020603050405020304" pitchFamily="18" charset="0"/>
                <a:cs typeface="Times New Roman" panose="02020603050405020304" pitchFamily="18" charset="0"/>
              </a:rPr>
              <a:t>Chabua</a:t>
            </a:r>
            <a:endParaRPr lang="en-IN" sz="1200" dirty="0">
              <a:latin typeface="Times New Roman" panose="02020603050405020304" pitchFamily="18" charset="0"/>
              <a:cs typeface="Times New Roman" panose="02020603050405020304" pitchFamily="18" charset="0"/>
            </a:endParaRPr>
          </a:p>
          <a:p>
            <a:pPr algn="ctr"/>
            <a:r>
              <a:rPr lang="en-IN" sz="1200" dirty="0">
                <a:latin typeface="Times New Roman" panose="02020603050405020304" pitchFamily="18" charset="0"/>
                <a:cs typeface="Times New Roman" panose="02020603050405020304" pitchFamily="18" charset="0"/>
              </a:rPr>
              <a:t>(A State University of Assam)</a:t>
            </a:r>
            <a:endParaRPr lang="en-IN" dirty="0">
              <a:latin typeface="Times New Roman" panose="02020603050405020304" pitchFamily="18" charset="0"/>
              <a:cs typeface="Times New Roman" panose="02020603050405020304" pitchFamily="18" charset="0"/>
            </a:endParaRPr>
          </a:p>
          <a:p>
            <a:pPr algn="ctr">
              <a:spcBef>
                <a:spcPts val="600"/>
              </a:spcBef>
            </a:pPr>
            <a:r>
              <a:rPr lang="en-IN" sz="1400" dirty="0">
                <a:latin typeface="Times New Roman" panose="02020603050405020304" pitchFamily="18" charset="0"/>
                <a:cs typeface="Times New Roman" panose="02020603050405020304" pitchFamily="18" charset="0"/>
              </a:rPr>
              <a:t>Email: </a:t>
            </a:r>
            <a:r>
              <a:rPr lang="en-IN" sz="1400" dirty="0">
                <a:latin typeface="Times New Roman" panose="02020603050405020304" pitchFamily="18" charset="0"/>
                <a:cs typeface="Times New Roman" panose="02020603050405020304" pitchFamily="18" charset="0"/>
                <a:hlinkClick r:id="rId5"/>
              </a:rPr>
              <a:t>vermajprakash@gmail.com</a:t>
            </a:r>
            <a:endParaRPr lang="en-IN" sz="1400" dirty="0">
              <a:latin typeface="Times New Roman" panose="02020603050405020304" pitchFamily="18" charset="0"/>
              <a:cs typeface="Times New Roman" panose="02020603050405020304" pitchFamily="18" charset="0"/>
            </a:endParaRPr>
          </a:p>
          <a:p>
            <a:pPr algn="ctr"/>
            <a:r>
              <a:rPr lang="en-IN" sz="1400" dirty="0">
                <a:latin typeface="Times New Roman" panose="02020603050405020304" pitchFamily="18" charset="0"/>
                <a:cs typeface="Times New Roman" panose="02020603050405020304" pitchFamily="18" charset="0"/>
              </a:rPr>
              <a:t>www.jpverma.org</a:t>
            </a:r>
          </a:p>
        </p:txBody>
      </p:sp>
    </p:spTree>
    <p:extLst>
      <p:ext uri="{BB962C8B-B14F-4D97-AF65-F5344CB8AC3E}">
        <p14:creationId xmlns:p14="http://schemas.microsoft.com/office/powerpoint/2010/main" val="3944961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4260734-FFB1-3328-605C-2A0F1E820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7640" y="1884680"/>
            <a:ext cx="2600960" cy="41816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DEAA14-5CCC-AF9B-8D64-B7DCFB83B83C}"/>
              </a:ext>
            </a:extLst>
          </p:cNvPr>
          <p:cNvSpPr txBox="1"/>
          <p:nvPr/>
        </p:nvSpPr>
        <p:spPr>
          <a:xfrm>
            <a:off x="4343400" y="1981200"/>
            <a:ext cx="2819400" cy="923330"/>
          </a:xfrm>
          <a:prstGeom prst="rect">
            <a:avLst/>
          </a:prstGeom>
          <a:noFill/>
        </p:spPr>
        <p:txBody>
          <a:bodyPr wrap="square" rtlCol="0">
            <a:spAutoFit/>
          </a:bodyPr>
          <a:lstStyle/>
          <a:p>
            <a:r>
              <a:rPr lang="en-IN" dirty="0"/>
              <a:t>For Details About the Book</a:t>
            </a:r>
          </a:p>
          <a:p>
            <a:endParaRPr lang="en-IN" dirty="0"/>
          </a:p>
          <a:p>
            <a:pPr algn="ctr"/>
            <a:r>
              <a:rPr lang="en-IN" b="1" dirty="0">
                <a:hlinkClick r:id="rId3"/>
              </a:rPr>
              <a:t>CLICK HERE</a:t>
            </a:r>
            <a:endParaRPr lang="en-IN" dirty="0"/>
          </a:p>
        </p:txBody>
      </p:sp>
      <p:sp>
        <p:nvSpPr>
          <p:cNvPr id="6" name="TextBox 5">
            <a:extLst>
              <a:ext uri="{FF2B5EF4-FFF2-40B4-BE49-F238E27FC236}">
                <a16:creationId xmlns:a16="http://schemas.microsoft.com/office/drawing/2014/main" id="{4B658F76-7B87-F7DE-BD21-BAA5A0268C03}"/>
              </a:ext>
            </a:extLst>
          </p:cNvPr>
          <p:cNvSpPr txBox="1"/>
          <p:nvPr/>
        </p:nvSpPr>
        <p:spPr>
          <a:xfrm>
            <a:off x="8077200" y="5638800"/>
            <a:ext cx="914400" cy="369332"/>
          </a:xfrm>
          <a:prstGeom prst="rect">
            <a:avLst/>
          </a:prstGeom>
          <a:noFill/>
        </p:spPr>
        <p:txBody>
          <a:bodyPr wrap="square" rtlCol="0">
            <a:spAutoFit/>
          </a:bodyPr>
          <a:lstStyle/>
          <a:p>
            <a:r>
              <a:rPr lang="en-IN" dirty="0">
                <a:hlinkClick r:id="rId4" action="ppaction://hlinksldjump"/>
              </a:rPr>
              <a:t>BACK</a:t>
            </a:r>
            <a:endParaRPr lang="en-IN" dirty="0"/>
          </a:p>
        </p:txBody>
      </p:sp>
      <p:sp>
        <p:nvSpPr>
          <p:cNvPr id="7" name="TextBox 6">
            <a:extLst>
              <a:ext uri="{FF2B5EF4-FFF2-40B4-BE49-F238E27FC236}">
                <a16:creationId xmlns:a16="http://schemas.microsoft.com/office/drawing/2014/main" id="{044BF317-971B-E54E-0145-66F9BC920752}"/>
              </a:ext>
            </a:extLst>
          </p:cNvPr>
          <p:cNvSpPr txBox="1"/>
          <p:nvPr/>
        </p:nvSpPr>
        <p:spPr>
          <a:xfrm>
            <a:off x="2667000" y="152400"/>
            <a:ext cx="4953000" cy="1646605"/>
          </a:xfrm>
          <a:prstGeom prst="rect">
            <a:avLst/>
          </a:prstGeom>
          <a:noFill/>
        </p:spPr>
        <p:txBody>
          <a:bodyPr wrap="square" rtlCol="0">
            <a:spAutoFit/>
          </a:bodyPr>
          <a:lstStyle/>
          <a:p>
            <a:pPr algn="ctr">
              <a:spcBef>
                <a:spcPts val="600"/>
              </a:spcBef>
            </a:pPr>
            <a:r>
              <a:rPr lang="en-IN" dirty="0">
                <a:latin typeface="Times New Roman" panose="02020603050405020304" pitchFamily="18" charset="0"/>
                <a:cs typeface="Times New Roman" panose="02020603050405020304" pitchFamily="18" charset="0"/>
              </a:rPr>
              <a:t>Research &amp; Statistics Resources of </a:t>
            </a:r>
          </a:p>
          <a:p>
            <a:pPr algn="ctr"/>
            <a:r>
              <a:rPr lang="en-IN" sz="1400" b="1" dirty="0">
                <a:latin typeface="Times New Roman" panose="02020603050405020304" pitchFamily="18" charset="0"/>
                <a:cs typeface="Times New Roman" panose="02020603050405020304" pitchFamily="18" charset="0"/>
              </a:rPr>
              <a:t>Prof. J. P.  Verma</a:t>
            </a:r>
          </a:p>
          <a:p>
            <a:pPr algn="ctr"/>
            <a:r>
              <a:rPr lang="en-IN" sz="1200" dirty="0">
                <a:latin typeface="Times New Roman" panose="02020603050405020304" pitchFamily="18" charset="0"/>
                <a:cs typeface="Times New Roman" panose="02020603050405020304" pitchFamily="18" charset="0"/>
              </a:rPr>
              <a:t>Vice Chancellor</a:t>
            </a:r>
          </a:p>
          <a:p>
            <a:pPr algn="ctr"/>
            <a:r>
              <a:rPr lang="en-IN" sz="1200" dirty="0">
                <a:latin typeface="Times New Roman" panose="02020603050405020304" pitchFamily="18" charset="0"/>
                <a:cs typeface="Times New Roman" panose="02020603050405020304" pitchFamily="18" charset="0"/>
              </a:rPr>
              <a:t>Sri </a:t>
            </a:r>
            <a:r>
              <a:rPr lang="en-IN" sz="1200" dirty="0" err="1">
                <a:latin typeface="Times New Roman" panose="02020603050405020304" pitchFamily="18" charset="0"/>
                <a:cs typeface="Times New Roman" panose="02020603050405020304" pitchFamily="18" charset="0"/>
              </a:rPr>
              <a:t>Sri</a:t>
            </a:r>
            <a:r>
              <a:rPr lang="en-IN" sz="1200" dirty="0">
                <a:latin typeface="Times New Roman" panose="02020603050405020304" pitchFamily="18" charset="0"/>
                <a:cs typeface="Times New Roman" panose="02020603050405020304" pitchFamily="18" charset="0"/>
              </a:rPr>
              <a:t> </a:t>
            </a:r>
            <a:r>
              <a:rPr lang="en-IN" sz="1200" dirty="0" err="1">
                <a:latin typeface="Times New Roman" panose="02020603050405020304" pitchFamily="18" charset="0"/>
                <a:cs typeface="Times New Roman" panose="02020603050405020304" pitchFamily="18" charset="0"/>
              </a:rPr>
              <a:t>Aniruddhadeva</a:t>
            </a:r>
            <a:r>
              <a:rPr lang="en-IN" sz="1200" dirty="0">
                <a:latin typeface="Times New Roman" panose="02020603050405020304" pitchFamily="18" charset="0"/>
                <a:cs typeface="Times New Roman" panose="02020603050405020304" pitchFamily="18" charset="0"/>
              </a:rPr>
              <a:t> Sports University, </a:t>
            </a:r>
            <a:r>
              <a:rPr lang="en-IN" sz="1200" dirty="0" err="1">
                <a:latin typeface="Times New Roman" panose="02020603050405020304" pitchFamily="18" charset="0"/>
                <a:cs typeface="Times New Roman" panose="02020603050405020304" pitchFamily="18" charset="0"/>
              </a:rPr>
              <a:t>Chabua</a:t>
            </a:r>
            <a:endParaRPr lang="en-IN" sz="1200" dirty="0">
              <a:latin typeface="Times New Roman" panose="02020603050405020304" pitchFamily="18" charset="0"/>
              <a:cs typeface="Times New Roman" panose="02020603050405020304" pitchFamily="18" charset="0"/>
            </a:endParaRPr>
          </a:p>
          <a:p>
            <a:pPr algn="ctr"/>
            <a:r>
              <a:rPr lang="en-IN" sz="1200" dirty="0">
                <a:latin typeface="Times New Roman" panose="02020603050405020304" pitchFamily="18" charset="0"/>
                <a:cs typeface="Times New Roman" panose="02020603050405020304" pitchFamily="18" charset="0"/>
              </a:rPr>
              <a:t>(A State University of Assam)</a:t>
            </a:r>
            <a:endParaRPr lang="en-IN" dirty="0">
              <a:latin typeface="Times New Roman" panose="02020603050405020304" pitchFamily="18" charset="0"/>
              <a:cs typeface="Times New Roman" panose="02020603050405020304" pitchFamily="18" charset="0"/>
            </a:endParaRPr>
          </a:p>
          <a:p>
            <a:pPr algn="ctr">
              <a:spcBef>
                <a:spcPts val="600"/>
              </a:spcBef>
            </a:pPr>
            <a:r>
              <a:rPr lang="en-IN" sz="1400" dirty="0">
                <a:latin typeface="Times New Roman" panose="02020603050405020304" pitchFamily="18" charset="0"/>
                <a:cs typeface="Times New Roman" panose="02020603050405020304" pitchFamily="18" charset="0"/>
              </a:rPr>
              <a:t>Email: </a:t>
            </a:r>
            <a:r>
              <a:rPr lang="en-IN" sz="1400" dirty="0">
                <a:latin typeface="Times New Roman" panose="02020603050405020304" pitchFamily="18" charset="0"/>
                <a:cs typeface="Times New Roman" panose="02020603050405020304" pitchFamily="18" charset="0"/>
                <a:hlinkClick r:id="rId5"/>
              </a:rPr>
              <a:t>vermajprakash@gmail.com</a:t>
            </a:r>
            <a:endParaRPr lang="en-IN" sz="1400" dirty="0">
              <a:latin typeface="Times New Roman" panose="02020603050405020304" pitchFamily="18" charset="0"/>
              <a:cs typeface="Times New Roman" panose="02020603050405020304" pitchFamily="18" charset="0"/>
            </a:endParaRPr>
          </a:p>
          <a:p>
            <a:pPr algn="ctr"/>
            <a:r>
              <a:rPr lang="en-IN" sz="1400" dirty="0">
                <a:latin typeface="Times New Roman" panose="02020603050405020304" pitchFamily="18" charset="0"/>
                <a:cs typeface="Times New Roman" panose="02020603050405020304" pitchFamily="18" charset="0"/>
              </a:rPr>
              <a:t>www.jpverma.org</a:t>
            </a:r>
          </a:p>
        </p:txBody>
      </p:sp>
    </p:spTree>
    <p:extLst>
      <p:ext uri="{BB962C8B-B14F-4D97-AF65-F5344CB8AC3E}">
        <p14:creationId xmlns:p14="http://schemas.microsoft.com/office/powerpoint/2010/main" val="854229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C368246-23D4-B591-2A2D-9C456DDF3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84680"/>
            <a:ext cx="2590801" cy="41922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38E40C-11E4-3D61-6E2C-052FDAE74E6E}"/>
              </a:ext>
            </a:extLst>
          </p:cNvPr>
          <p:cNvSpPr txBox="1"/>
          <p:nvPr/>
        </p:nvSpPr>
        <p:spPr>
          <a:xfrm>
            <a:off x="4343400" y="1981200"/>
            <a:ext cx="2819400" cy="1200329"/>
          </a:xfrm>
          <a:prstGeom prst="rect">
            <a:avLst/>
          </a:prstGeom>
          <a:noFill/>
        </p:spPr>
        <p:txBody>
          <a:bodyPr wrap="square" rtlCol="0">
            <a:spAutoFit/>
          </a:bodyPr>
          <a:lstStyle/>
          <a:p>
            <a:r>
              <a:rPr lang="en-IN" dirty="0"/>
              <a:t>For Details About the Book</a:t>
            </a:r>
          </a:p>
          <a:p>
            <a:endParaRPr lang="en-IN" dirty="0"/>
          </a:p>
          <a:p>
            <a:pPr algn="ctr"/>
            <a:r>
              <a:rPr lang="en-IN" b="1" dirty="0">
                <a:hlinkClick r:id="rId3"/>
              </a:rPr>
              <a:t>CLICK HERE</a:t>
            </a:r>
            <a:endParaRPr lang="en-IN" dirty="0"/>
          </a:p>
          <a:p>
            <a:endParaRPr lang="en-IN" dirty="0"/>
          </a:p>
        </p:txBody>
      </p:sp>
      <p:sp>
        <p:nvSpPr>
          <p:cNvPr id="6" name="TextBox 5">
            <a:extLst>
              <a:ext uri="{FF2B5EF4-FFF2-40B4-BE49-F238E27FC236}">
                <a16:creationId xmlns:a16="http://schemas.microsoft.com/office/drawing/2014/main" id="{53B26ECF-117A-1687-0A95-BA52C79A0F86}"/>
              </a:ext>
            </a:extLst>
          </p:cNvPr>
          <p:cNvSpPr txBox="1"/>
          <p:nvPr/>
        </p:nvSpPr>
        <p:spPr>
          <a:xfrm>
            <a:off x="8077200" y="5638800"/>
            <a:ext cx="914400" cy="369332"/>
          </a:xfrm>
          <a:prstGeom prst="rect">
            <a:avLst/>
          </a:prstGeom>
          <a:noFill/>
        </p:spPr>
        <p:txBody>
          <a:bodyPr wrap="square" rtlCol="0">
            <a:spAutoFit/>
          </a:bodyPr>
          <a:lstStyle/>
          <a:p>
            <a:r>
              <a:rPr lang="en-IN" dirty="0">
                <a:hlinkClick r:id="rId4" action="ppaction://hlinksldjump"/>
              </a:rPr>
              <a:t>BACK</a:t>
            </a:r>
            <a:endParaRPr lang="en-IN" dirty="0"/>
          </a:p>
        </p:txBody>
      </p:sp>
      <p:sp>
        <p:nvSpPr>
          <p:cNvPr id="8" name="TextBox 7">
            <a:extLst>
              <a:ext uri="{FF2B5EF4-FFF2-40B4-BE49-F238E27FC236}">
                <a16:creationId xmlns:a16="http://schemas.microsoft.com/office/drawing/2014/main" id="{475D6C17-5B29-823F-D6DC-7E81286D0E45}"/>
              </a:ext>
            </a:extLst>
          </p:cNvPr>
          <p:cNvSpPr txBox="1"/>
          <p:nvPr/>
        </p:nvSpPr>
        <p:spPr>
          <a:xfrm>
            <a:off x="2667000" y="152400"/>
            <a:ext cx="4953000" cy="1646605"/>
          </a:xfrm>
          <a:prstGeom prst="rect">
            <a:avLst/>
          </a:prstGeom>
          <a:noFill/>
        </p:spPr>
        <p:txBody>
          <a:bodyPr wrap="square" rtlCol="0">
            <a:spAutoFit/>
          </a:bodyPr>
          <a:lstStyle/>
          <a:p>
            <a:pPr algn="ctr">
              <a:spcBef>
                <a:spcPts val="600"/>
              </a:spcBef>
            </a:pPr>
            <a:r>
              <a:rPr lang="en-IN" dirty="0">
                <a:latin typeface="Times New Roman" panose="02020603050405020304" pitchFamily="18" charset="0"/>
                <a:cs typeface="Times New Roman" panose="02020603050405020304" pitchFamily="18" charset="0"/>
              </a:rPr>
              <a:t>Research &amp; Statistics Resources of </a:t>
            </a:r>
          </a:p>
          <a:p>
            <a:pPr algn="ctr"/>
            <a:r>
              <a:rPr lang="en-IN" sz="1400" b="1" dirty="0">
                <a:latin typeface="Times New Roman" panose="02020603050405020304" pitchFamily="18" charset="0"/>
                <a:cs typeface="Times New Roman" panose="02020603050405020304" pitchFamily="18" charset="0"/>
              </a:rPr>
              <a:t>Prof. J. P.  Verma</a:t>
            </a:r>
          </a:p>
          <a:p>
            <a:pPr algn="ctr"/>
            <a:r>
              <a:rPr lang="en-IN" sz="1200" dirty="0">
                <a:latin typeface="Times New Roman" panose="02020603050405020304" pitchFamily="18" charset="0"/>
                <a:cs typeface="Times New Roman" panose="02020603050405020304" pitchFamily="18" charset="0"/>
              </a:rPr>
              <a:t>Vice Chancellor</a:t>
            </a:r>
          </a:p>
          <a:p>
            <a:pPr algn="ctr"/>
            <a:r>
              <a:rPr lang="en-IN" sz="1200" dirty="0">
                <a:latin typeface="Times New Roman" panose="02020603050405020304" pitchFamily="18" charset="0"/>
                <a:cs typeface="Times New Roman" panose="02020603050405020304" pitchFamily="18" charset="0"/>
              </a:rPr>
              <a:t>Sri </a:t>
            </a:r>
            <a:r>
              <a:rPr lang="en-IN" sz="1200" dirty="0" err="1">
                <a:latin typeface="Times New Roman" panose="02020603050405020304" pitchFamily="18" charset="0"/>
                <a:cs typeface="Times New Roman" panose="02020603050405020304" pitchFamily="18" charset="0"/>
              </a:rPr>
              <a:t>Sri</a:t>
            </a:r>
            <a:r>
              <a:rPr lang="en-IN" sz="1200" dirty="0">
                <a:latin typeface="Times New Roman" panose="02020603050405020304" pitchFamily="18" charset="0"/>
                <a:cs typeface="Times New Roman" panose="02020603050405020304" pitchFamily="18" charset="0"/>
              </a:rPr>
              <a:t> </a:t>
            </a:r>
            <a:r>
              <a:rPr lang="en-IN" sz="1200" dirty="0" err="1">
                <a:latin typeface="Times New Roman" panose="02020603050405020304" pitchFamily="18" charset="0"/>
                <a:cs typeface="Times New Roman" panose="02020603050405020304" pitchFamily="18" charset="0"/>
              </a:rPr>
              <a:t>Aniruddhadeva</a:t>
            </a:r>
            <a:r>
              <a:rPr lang="en-IN" sz="1200" dirty="0">
                <a:latin typeface="Times New Roman" panose="02020603050405020304" pitchFamily="18" charset="0"/>
                <a:cs typeface="Times New Roman" panose="02020603050405020304" pitchFamily="18" charset="0"/>
              </a:rPr>
              <a:t> Sports University, </a:t>
            </a:r>
            <a:r>
              <a:rPr lang="en-IN" sz="1200" dirty="0" err="1">
                <a:latin typeface="Times New Roman" panose="02020603050405020304" pitchFamily="18" charset="0"/>
                <a:cs typeface="Times New Roman" panose="02020603050405020304" pitchFamily="18" charset="0"/>
              </a:rPr>
              <a:t>Chabua</a:t>
            </a:r>
            <a:endParaRPr lang="en-IN" sz="1200" dirty="0">
              <a:latin typeface="Times New Roman" panose="02020603050405020304" pitchFamily="18" charset="0"/>
              <a:cs typeface="Times New Roman" panose="02020603050405020304" pitchFamily="18" charset="0"/>
            </a:endParaRPr>
          </a:p>
          <a:p>
            <a:pPr algn="ctr"/>
            <a:r>
              <a:rPr lang="en-IN" sz="1200" dirty="0">
                <a:latin typeface="Times New Roman" panose="02020603050405020304" pitchFamily="18" charset="0"/>
                <a:cs typeface="Times New Roman" panose="02020603050405020304" pitchFamily="18" charset="0"/>
              </a:rPr>
              <a:t>(A State University of Assam)</a:t>
            </a:r>
            <a:endParaRPr lang="en-IN" dirty="0">
              <a:latin typeface="Times New Roman" panose="02020603050405020304" pitchFamily="18" charset="0"/>
              <a:cs typeface="Times New Roman" panose="02020603050405020304" pitchFamily="18" charset="0"/>
            </a:endParaRPr>
          </a:p>
          <a:p>
            <a:pPr algn="ctr">
              <a:spcBef>
                <a:spcPts val="600"/>
              </a:spcBef>
            </a:pPr>
            <a:r>
              <a:rPr lang="en-IN" sz="1400" dirty="0">
                <a:latin typeface="Times New Roman" panose="02020603050405020304" pitchFamily="18" charset="0"/>
                <a:cs typeface="Times New Roman" panose="02020603050405020304" pitchFamily="18" charset="0"/>
              </a:rPr>
              <a:t>Email: </a:t>
            </a:r>
            <a:r>
              <a:rPr lang="en-IN" sz="1400" dirty="0">
                <a:latin typeface="Times New Roman" panose="02020603050405020304" pitchFamily="18" charset="0"/>
                <a:cs typeface="Times New Roman" panose="02020603050405020304" pitchFamily="18" charset="0"/>
                <a:hlinkClick r:id="rId5"/>
              </a:rPr>
              <a:t>vermajprakash@gmail.com</a:t>
            </a:r>
            <a:endParaRPr lang="en-IN" sz="1400" dirty="0">
              <a:latin typeface="Times New Roman" panose="02020603050405020304" pitchFamily="18" charset="0"/>
              <a:cs typeface="Times New Roman" panose="02020603050405020304" pitchFamily="18" charset="0"/>
            </a:endParaRPr>
          </a:p>
          <a:p>
            <a:pPr algn="ctr"/>
            <a:r>
              <a:rPr lang="en-IN" sz="1400" dirty="0">
                <a:latin typeface="Times New Roman" panose="02020603050405020304" pitchFamily="18" charset="0"/>
                <a:cs typeface="Times New Roman" panose="02020603050405020304" pitchFamily="18" charset="0"/>
              </a:rPr>
              <a:t>www.jpverma.org</a:t>
            </a:r>
          </a:p>
        </p:txBody>
      </p:sp>
    </p:spTree>
    <p:extLst>
      <p:ext uri="{BB962C8B-B14F-4D97-AF65-F5344CB8AC3E}">
        <p14:creationId xmlns:p14="http://schemas.microsoft.com/office/powerpoint/2010/main" val="3157691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12AC026-BD65-EA5D-C2E6-5D2162AADF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7640" y="1884680"/>
            <a:ext cx="2753360" cy="41779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93E4D85-90CE-6C75-2099-39B33C2E6AA2}"/>
              </a:ext>
            </a:extLst>
          </p:cNvPr>
          <p:cNvSpPr txBox="1"/>
          <p:nvPr/>
        </p:nvSpPr>
        <p:spPr>
          <a:xfrm>
            <a:off x="4343400" y="1981200"/>
            <a:ext cx="2819400" cy="923330"/>
          </a:xfrm>
          <a:prstGeom prst="rect">
            <a:avLst/>
          </a:prstGeom>
          <a:noFill/>
        </p:spPr>
        <p:txBody>
          <a:bodyPr wrap="square" rtlCol="0">
            <a:spAutoFit/>
          </a:bodyPr>
          <a:lstStyle/>
          <a:p>
            <a:r>
              <a:rPr lang="en-IN" dirty="0"/>
              <a:t>For Details About the Book</a:t>
            </a:r>
          </a:p>
          <a:p>
            <a:endParaRPr lang="en-IN" dirty="0"/>
          </a:p>
          <a:p>
            <a:pPr algn="ctr"/>
            <a:r>
              <a:rPr lang="en-IN" b="1" dirty="0">
                <a:hlinkClick r:id="rId3"/>
              </a:rPr>
              <a:t>CLICK HERE</a:t>
            </a:r>
            <a:endParaRPr lang="en-IN" dirty="0"/>
          </a:p>
        </p:txBody>
      </p:sp>
      <p:sp>
        <p:nvSpPr>
          <p:cNvPr id="6" name="TextBox 5">
            <a:extLst>
              <a:ext uri="{FF2B5EF4-FFF2-40B4-BE49-F238E27FC236}">
                <a16:creationId xmlns:a16="http://schemas.microsoft.com/office/drawing/2014/main" id="{078BB77C-756F-2C6D-A1E8-CC3D4E1D1E6D}"/>
              </a:ext>
            </a:extLst>
          </p:cNvPr>
          <p:cNvSpPr txBox="1"/>
          <p:nvPr/>
        </p:nvSpPr>
        <p:spPr>
          <a:xfrm>
            <a:off x="8077200" y="5638800"/>
            <a:ext cx="914400" cy="369332"/>
          </a:xfrm>
          <a:prstGeom prst="rect">
            <a:avLst/>
          </a:prstGeom>
          <a:noFill/>
        </p:spPr>
        <p:txBody>
          <a:bodyPr wrap="square" rtlCol="0">
            <a:spAutoFit/>
          </a:bodyPr>
          <a:lstStyle/>
          <a:p>
            <a:r>
              <a:rPr lang="en-IN" dirty="0">
                <a:hlinkClick r:id="rId4" action="ppaction://hlinksldjump"/>
              </a:rPr>
              <a:t>BACK</a:t>
            </a:r>
            <a:endParaRPr lang="en-IN" dirty="0"/>
          </a:p>
        </p:txBody>
      </p:sp>
      <p:sp>
        <p:nvSpPr>
          <p:cNvPr id="8" name="TextBox 7">
            <a:extLst>
              <a:ext uri="{FF2B5EF4-FFF2-40B4-BE49-F238E27FC236}">
                <a16:creationId xmlns:a16="http://schemas.microsoft.com/office/drawing/2014/main" id="{DDE4F6CF-72CD-E675-703A-814B01F20C5A}"/>
              </a:ext>
            </a:extLst>
          </p:cNvPr>
          <p:cNvSpPr txBox="1"/>
          <p:nvPr/>
        </p:nvSpPr>
        <p:spPr>
          <a:xfrm>
            <a:off x="2667000" y="152400"/>
            <a:ext cx="4953000" cy="1646605"/>
          </a:xfrm>
          <a:prstGeom prst="rect">
            <a:avLst/>
          </a:prstGeom>
          <a:noFill/>
        </p:spPr>
        <p:txBody>
          <a:bodyPr wrap="square" rtlCol="0">
            <a:spAutoFit/>
          </a:bodyPr>
          <a:lstStyle/>
          <a:p>
            <a:pPr algn="ctr">
              <a:spcBef>
                <a:spcPts val="600"/>
              </a:spcBef>
            </a:pPr>
            <a:r>
              <a:rPr lang="en-IN" dirty="0">
                <a:latin typeface="Times New Roman" panose="02020603050405020304" pitchFamily="18" charset="0"/>
                <a:cs typeface="Times New Roman" panose="02020603050405020304" pitchFamily="18" charset="0"/>
              </a:rPr>
              <a:t>Research &amp; Statistics Resources of </a:t>
            </a:r>
          </a:p>
          <a:p>
            <a:pPr algn="ctr"/>
            <a:r>
              <a:rPr lang="en-IN" sz="1400" b="1" dirty="0">
                <a:latin typeface="Times New Roman" panose="02020603050405020304" pitchFamily="18" charset="0"/>
                <a:cs typeface="Times New Roman" panose="02020603050405020304" pitchFamily="18" charset="0"/>
              </a:rPr>
              <a:t>Prof. J. P.  Verma</a:t>
            </a:r>
          </a:p>
          <a:p>
            <a:pPr algn="ctr"/>
            <a:r>
              <a:rPr lang="en-IN" sz="1200" dirty="0">
                <a:latin typeface="Times New Roman" panose="02020603050405020304" pitchFamily="18" charset="0"/>
                <a:cs typeface="Times New Roman" panose="02020603050405020304" pitchFamily="18" charset="0"/>
              </a:rPr>
              <a:t>Vice Chancellor</a:t>
            </a:r>
          </a:p>
          <a:p>
            <a:pPr algn="ctr"/>
            <a:r>
              <a:rPr lang="en-IN" sz="1200" dirty="0">
                <a:latin typeface="Times New Roman" panose="02020603050405020304" pitchFamily="18" charset="0"/>
                <a:cs typeface="Times New Roman" panose="02020603050405020304" pitchFamily="18" charset="0"/>
              </a:rPr>
              <a:t>Sri </a:t>
            </a:r>
            <a:r>
              <a:rPr lang="en-IN" sz="1200" dirty="0" err="1">
                <a:latin typeface="Times New Roman" panose="02020603050405020304" pitchFamily="18" charset="0"/>
                <a:cs typeface="Times New Roman" panose="02020603050405020304" pitchFamily="18" charset="0"/>
              </a:rPr>
              <a:t>Sri</a:t>
            </a:r>
            <a:r>
              <a:rPr lang="en-IN" sz="1200" dirty="0">
                <a:latin typeface="Times New Roman" panose="02020603050405020304" pitchFamily="18" charset="0"/>
                <a:cs typeface="Times New Roman" panose="02020603050405020304" pitchFamily="18" charset="0"/>
              </a:rPr>
              <a:t> </a:t>
            </a:r>
            <a:r>
              <a:rPr lang="en-IN" sz="1200" dirty="0" err="1">
                <a:latin typeface="Times New Roman" panose="02020603050405020304" pitchFamily="18" charset="0"/>
                <a:cs typeface="Times New Roman" panose="02020603050405020304" pitchFamily="18" charset="0"/>
              </a:rPr>
              <a:t>Aniruddhadeva</a:t>
            </a:r>
            <a:r>
              <a:rPr lang="en-IN" sz="1200" dirty="0">
                <a:latin typeface="Times New Roman" panose="02020603050405020304" pitchFamily="18" charset="0"/>
                <a:cs typeface="Times New Roman" panose="02020603050405020304" pitchFamily="18" charset="0"/>
              </a:rPr>
              <a:t> Sports University, </a:t>
            </a:r>
            <a:r>
              <a:rPr lang="en-IN" sz="1200" dirty="0" err="1">
                <a:latin typeface="Times New Roman" panose="02020603050405020304" pitchFamily="18" charset="0"/>
                <a:cs typeface="Times New Roman" panose="02020603050405020304" pitchFamily="18" charset="0"/>
              </a:rPr>
              <a:t>Chabua</a:t>
            </a:r>
            <a:endParaRPr lang="en-IN" sz="1200" dirty="0">
              <a:latin typeface="Times New Roman" panose="02020603050405020304" pitchFamily="18" charset="0"/>
              <a:cs typeface="Times New Roman" panose="02020603050405020304" pitchFamily="18" charset="0"/>
            </a:endParaRPr>
          </a:p>
          <a:p>
            <a:pPr algn="ctr"/>
            <a:r>
              <a:rPr lang="en-IN" sz="1200" dirty="0">
                <a:latin typeface="Times New Roman" panose="02020603050405020304" pitchFamily="18" charset="0"/>
                <a:cs typeface="Times New Roman" panose="02020603050405020304" pitchFamily="18" charset="0"/>
              </a:rPr>
              <a:t>(A State University of Assam)</a:t>
            </a:r>
            <a:endParaRPr lang="en-IN" dirty="0">
              <a:latin typeface="Times New Roman" panose="02020603050405020304" pitchFamily="18" charset="0"/>
              <a:cs typeface="Times New Roman" panose="02020603050405020304" pitchFamily="18" charset="0"/>
            </a:endParaRPr>
          </a:p>
          <a:p>
            <a:pPr algn="ctr">
              <a:spcBef>
                <a:spcPts val="600"/>
              </a:spcBef>
            </a:pPr>
            <a:r>
              <a:rPr lang="en-IN" sz="1400" dirty="0">
                <a:latin typeface="Times New Roman" panose="02020603050405020304" pitchFamily="18" charset="0"/>
                <a:cs typeface="Times New Roman" panose="02020603050405020304" pitchFamily="18" charset="0"/>
              </a:rPr>
              <a:t>Email: </a:t>
            </a:r>
            <a:r>
              <a:rPr lang="en-IN" sz="1400" dirty="0">
                <a:latin typeface="Times New Roman" panose="02020603050405020304" pitchFamily="18" charset="0"/>
                <a:cs typeface="Times New Roman" panose="02020603050405020304" pitchFamily="18" charset="0"/>
                <a:hlinkClick r:id="rId5"/>
              </a:rPr>
              <a:t>vermajprakash@gmail.com</a:t>
            </a:r>
            <a:endParaRPr lang="en-IN" sz="1400" dirty="0">
              <a:latin typeface="Times New Roman" panose="02020603050405020304" pitchFamily="18" charset="0"/>
              <a:cs typeface="Times New Roman" panose="02020603050405020304" pitchFamily="18" charset="0"/>
            </a:endParaRPr>
          </a:p>
          <a:p>
            <a:pPr algn="ctr"/>
            <a:r>
              <a:rPr lang="en-IN" sz="1400" dirty="0">
                <a:latin typeface="Times New Roman" panose="02020603050405020304" pitchFamily="18" charset="0"/>
                <a:cs typeface="Times New Roman" panose="02020603050405020304" pitchFamily="18" charset="0"/>
              </a:rPr>
              <a:t>www.jpverma.org</a:t>
            </a:r>
          </a:p>
        </p:txBody>
      </p:sp>
    </p:spTree>
    <p:extLst>
      <p:ext uri="{BB962C8B-B14F-4D97-AF65-F5344CB8AC3E}">
        <p14:creationId xmlns:p14="http://schemas.microsoft.com/office/powerpoint/2010/main" val="2099304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3FC87-D12D-4C49-08ED-D1941B1C1E1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5C8A003-8E45-22CB-65EB-0AE33A0AC7CA}"/>
              </a:ext>
            </a:extLst>
          </p:cNvPr>
          <p:cNvSpPr>
            <a:spLocks noGrp="1"/>
          </p:cNvSpPr>
          <p:nvPr>
            <p:ph type="title"/>
          </p:nvPr>
        </p:nvSpPr>
        <p:spPr>
          <a:xfrm>
            <a:off x="457200" y="274638"/>
            <a:ext cx="8229600" cy="1143000"/>
          </a:xfrm>
        </p:spPr>
        <p:txBody>
          <a:bodyPr>
            <a:normAutofit fontScale="90000"/>
          </a:bodyPr>
          <a:lstStyle/>
          <a:p>
            <a:r>
              <a:rPr lang="en-US" sz="3600" dirty="0">
                <a:solidFill>
                  <a:srgbClr val="C00000"/>
                </a:solidFill>
              </a:rPr>
              <a:t>Controlling Variance in Experimental Design</a:t>
            </a:r>
            <a:br>
              <a:rPr lang="en-US" sz="3600" dirty="0">
                <a:solidFill>
                  <a:srgbClr val="C00000"/>
                </a:solidFill>
              </a:rPr>
            </a:br>
            <a:r>
              <a:rPr lang="en-US" sz="3600" dirty="0">
                <a:solidFill>
                  <a:srgbClr val="C00000"/>
                </a:solidFill>
              </a:rPr>
              <a:t>                                                                  </a:t>
            </a:r>
            <a:r>
              <a:rPr lang="en-US" sz="3100" dirty="0">
                <a:solidFill>
                  <a:srgbClr val="C00000"/>
                </a:solidFill>
              </a:rPr>
              <a:t>- An Example</a:t>
            </a:r>
          </a:p>
        </p:txBody>
      </p:sp>
      <p:sp>
        <p:nvSpPr>
          <p:cNvPr id="28" name="Slide Number Placeholder 24">
            <a:extLst>
              <a:ext uri="{FF2B5EF4-FFF2-40B4-BE49-F238E27FC236}">
                <a16:creationId xmlns:a16="http://schemas.microsoft.com/office/drawing/2014/main" id="{6D358C7C-B269-4817-B7AD-295D63DE1257}"/>
              </a:ext>
            </a:extLst>
          </p:cNvPr>
          <p:cNvSpPr>
            <a:spLocks noGrp="1"/>
          </p:cNvSpPr>
          <p:nvPr>
            <p:ph type="sldNum" sz="quarter" idx="12"/>
          </p:nvPr>
        </p:nvSpPr>
        <p:spPr>
          <a:xfrm>
            <a:off x="8204396" y="6476999"/>
            <a:ext cx="733864" cy="274320"/>
          </a:xfrm>
        </p:spPr>
        <p:txBody>
          <a:bodyPr/>
          <a:lstStyle/>
          <a:p>
            <a:fld id="{037C7FB2-55C6-45F6-A11B-3A57BCCC4939}" type="slidenum">
              <a:rPr lang="en-US" smtClean="0">
                <a:solidFill>
                  <a:srgbClr val="C00000"/>
                </a:solidFill>
              </a:rPr>
              <a:pPr/>
              <a:t>54</a:t>
            </a:fld>
            <a:endParaRPr lang="en-US">
              <a:solidFill>
                <a:srgbClr val="C00000"/>
              </a:solidFill>
            </a:endParaRPr>
          </a:p>
        </p:txBody>
      </p:sp>
      <p:sp>
        <p:nvSpPr>
          <p:cNvPr id="6" name="TextBox 5">
            <a:extLst>
              <a:ext uri="{FF2B5EF4-FFF2-40B4-BE49-F238E27FC236}">
                <a16:creationId xmlns:a16="http://schemas.microsoft.com/office/drawing/2014/main" id="{5DB73E4D-3EF9-E954-34EB-FCD04BCFDD74}"/>
              </a:ext>
            </a:extLst>
          </p:cNvPr>
          <p:cNvSpPr txBox="1"/>
          <p:nvPr/>
        </p:nvSpPr>
        <p:spPr>
          <a:xfrm>
            <a:off x="2057400" y="1676400"/>
            <a:ext cx="5943600" cy="369332"/>
          </a:xfrm>
          <a:prstGeom prst="rect">
            <a:avLst/>
          </a:prstGeom>
          <a:noFill/>
        </p:spPr>
        <p:txBody>
          <a:bodyPr wrap="square" rtlCol="0">
            <a:spAutoFit/>
          </a:bodyPr>
          <a:lstStyle/>
          <a:p>
            <a:r>
              <a:rPr lang="en-US" b="1" dirty="0">
                <a:solidFill>
                  <a:srgbClr val="C00000"/>
                </a:solidFill>
              </a:rPr>
              <a:t>Effect of herbal drug on hemoglobin in 4-week experiment</a:t>
            </a:r>
          </a:p>
        </p:txBody>
      </p:sp>
      <p:sp>
        <p:nvSpPr>
          <p:cNvPr id="7" name="TextBox 6">
            <a:extLst>
              <a:ext uri="{FF2B5EF4-FFF2-40B4-BE49-F238E27FC236}">
                <a16:creationId xmlns:a16="http://schemas.microsoft.com/office/drawing/2014/main" id="{BF5BFCAE-308F-195D-8AE1-C21BFA2D3AD6}"/>
              </a:ext>
            </a:extLst>
          </p:cNvPr>
          <p:cNvSpPr txBox="1"/>
          <p:nvPr/>
        </p:nvSpPr>
        <p:spPr>
          <a:xfrm>
            <a:off x="2362200" y="3418582"/>
            <a:ext cx="1371600" cy="615553"/>
          </a:xfrm>
          <a:prstGeom prst="rect">
            <a:avLst/>
          </a:prstGeom>
          <a:noFill/>
        </p:spPr>
        <p:txBody>
          <a:bodyPr wrap="square" rtlCol="0">
            <a:spAutoFit/>
          </a:bodyPr>
          <a:lstStyle/>
          <a:p>
            <a:pPr algn="ctr"/>
            <a:r>
              <a:rPr lang="en-US" sz="1600" dirty="0">
                <a:solidFill>
                  <a:srgbClr val="C00000"/>
                </a:solidFill>
              </a:rPr>
              <a:t>50 mg drug</a:t>
            </a:r>
          </a:p>
          <a:p>
            <a:pPr algn="ctr"/>
            <a:r>
              <a:rPr lang="en-US" dirty="0">
                <a:solidFill>
                  <a:srgbClr val="C00000"/>
                </a:solidFill>
              </a:rPr>
              <a:t>T</a:t>
            </a:r>
            <a:r>
              <a:rPr lang="en-US" baseline="-25000" dirty="0">
                <a:solidFill>
                  <a:srgbClr val="C00000"/>
                </a:solidFill>
              </a:rPr>
              <a:t>1</a:t>
            </a:r>
          </a:p>
        </p:txBody>
      </p:sp>
      <p:sp>
        <p:nvSpPr>
          <p:cNvPr id="8" name="TextBox 7">
            <a:extLst>
              <a:ext uri="{FF2B5EF4-FFF2-40B4-BE49-F238E27FC236}">
                <a16:creationId xmlns:a16="http://schemas.microsoft.com/office/drawing/2014/main" id="{20194801-FB5C-B2C9-C4A1-C0DB3C8469D8}"/>
              </a:ext>
            </a:extLst>
          </p:cNvPr>
          <p:cNvSpPr txBox="1"/>
          <p:nvPr/>
        </p:nvSpPr>
        <p:spPr>
          <a:xfrm>
            <a:off x="6705600" y="3418582"/>
            <a:ext cx="1447800" cy="646331"/>
          </a:xfrm>
          <a:prstGeom prst="rect">
            <a:avLst/>
          </a:prstGeom>
          <a:noFill/>
        </p:spPr>
        <p:txBody>
          <a:bodyPr wrap="square" rtlCol="0">
            <a:spAutoFit/>
          </a:bodyPr>
          <a:lstStyle/>
          <a:p>
            <a:pPr algn="ctr"/>
            <a:r>
              <a:rPr lang="en-US" sz="1600" dirty="0">
                <a:solidFill>
                  <a:srgbClr val="C00000"/>
                </a:solidFill>
              </a:rPr>
              <a:t>150 mg drug</a:t>
            </a:r>
            <a:r>
              <a:rPr lang="en-US" dirty="0">
                <a:solidFill>
                  <a:srgbClr val="C00000"/>
                </a:solidFill>
              </a:rPr>
              <a:t>             T</a:t>
            </a:r>
            <a:r>
              <a:rPr lang="en-US" baseline="-25000" dirty="0">
                <a:solidFill>
                  <a:srgbClr val="C00000"/>
                </a:solidFill>
              </a:rPr>
              <a:t>3</a:t>
            </a:r>
          </a:p>
        </p:txBody>
      </p:sp>
      <p:sp>
        <p:nvSpPr>
          <p:cNvPr id="9" name="TextBox 8">
            <a:extLst>
              <a:ext uri="{FF2B5EF4-FFF2-40B4-BE49-F238E27FC236}">
                <a16:creationId xmlns:a16="http://schemas.microsoft.com/office/drawing/2014/main" id="{0384AB79-42D9-7AC0-BA8D-BAC365714E86}"/>
              </a:ext>
            </a:extLst>
          </p:cNvPr>
          <p:cNvSpPr txBox="1"/>
          <p:nvPr/>
        </p:nvSpPr>
        <p:spPr>
          <a:xfrm>
            <a:off x="4648200" y="3418582"/>
            <a:ext cx="1371600" cy="615553"/>
          </a:xfrm>
          <a:prstGeom prst="rect">
            <a:avLst/>
          </a:prstGeom>
          <a:noFill/>
        </p:spPr>
        <p:txBody>
          <a:bodyPr wrap="square" rtlCol="0">
            <a:spAutoFit/>
          </a:bodyPr>
          <a:lstStyle/>
          <a:p>
            <a:pPr algn="ctr"/>
            <a:r>
              <a:rPr lang="en-US" sz="1600" dirty="0">
                <a:solidFill>
                  <a:srgbClr val="C00000"/>
                </a:solidFill>
              </a:rPr>
              <a:t>100 mg drug</a:t>
            </a:r>
          </a:p>
          <a:p>
            <a:pPr algn="ctr"/>
            <a:r>
              <a:rPr lang="en-US" dirty="0">
                <a:solidFill>
                  <a:srgbClr val="C00000"/>
                </a:solidFill>
              </a:rPr>
              <a:t>T</a:t>
            </a:r>
            <a:r>
              <a:rPr lang="en-US" baseline="-25000" dirty="0">
                <a:solidFill>
                  <a:srgbClr val="C00000"/>
                </a:solidFill>
              </a:rPr>
              <a:t>2</a:t>
            </a:r>
          </a:p>
        </p:txBody>
      </p:sp>
      <p:sp>
        <p:nvSpPr>
          <p:cNvPr id="10" name="TextBox 9">
            <a:extLst>
              <a:ext uri="{FF2B5EF4-FFF2-40B4-BE49-F238E27FC236}">
                <a16:creationId xmlns:a16="http://schemas.microsoft.com/office/drawing/2014/main" id="{392FE5FE-C3D7-255D-E929-653729CE2B4A}"/>
              </a:ext>
            </a:extLst>
          </p:cNvPr>
          <p:cNvSpPr txBox="1"/>
          <p:nvPr/>
        </p:nvSpPr>
        <p:spPr>
          <a:xfrm>
            <a:off x="2986314" y="4271296"/>
            <a:ext cx="533400" cy="1323439"/>
          </a:xfrm>
          <a:prstGeom prst="rect">
            <a:avLst/>
          </a:prstGeom>
          <a:noFill/>
        </p:spPr>
        <p:txBody>
          <a:bodyPr wrap="square" rtlCol="0">
            <a:spAutoFit/>
          </a:bodyPr>
          <a:lstStyle/>
          <a:p>
            <a:r>
              <a:rPr lang="en-US" sz="1600" dirty="0">
                <a:solidFill>
                  <a:srgbClr val="C00000"/>
                </a:solidFill>
              </a:rPr>
              <a:t>15</a:t>
            </a:r>
          </a:p>
          <a:p>
            <a:r>
              <a:rPr lang="en-US" sz="1600" dirty="0">
                <a:solidFill>
                  <a:srgbClr val="C00000"/>
                </a:solidFill>
              </a:rPr>
              <a:t>17</a:t>
            </a:r>
          </a:p>
          <a:p>
            <a:endParaRPr lang="en-US" sz="1600" dirty="0">
              <a:solidFill>
                <a:srgbClr val="C00000"/>
              </a:solidFill>
            </a:endParaRPr>
          </a:p>
          <a:p>
            <a:r>
              <a:rPr lang="en-US" sz="1600" dirty="0">
                <a:solidFill>
                  <a:srgbClr val="C00000"/>
                </a:solidFill>
              </a:rPr>
              <a:t>45</a:t>
            </a:r>
          </a:p>
          <a:p>
            <a:r>
              <a:rPr lang="en-US" sz="1600" dirty="0">
                <a:solidFill>
                  <a:srgbClr val="C00000"/>
                </a:solidFill>
              </a:rPr>
              <a:t>46</a:t>
            </a:r>
          </a:p>
        </p:txBody>
      </p:sp>
      <p:sp>
        <p:nvSpPr>
          <p:cNvPr id="11" name="TextBox 10">
            <a:extLst>
              <a:ext uri="{FF2B5EF4-FFF2-40B4-BE49-F238E27FC236}">
                <a16:creationId xmlns:a16="http://schemas.microsoft.com/office/drawing/2014/main" id="{3CA292F9-F24C-AA06-1965-B7FBE651A9AA}"/>
              </a:ext>
            </a:extLst>
          </p:cNvPr>
          <p:cNvSpPr txBox="1"/>
          <p:nvPr/>
        </p:nvSpPr>
        <p:spPr>
          <a:xfrm>
            <a:off x="5181600" y="4256782"/>
            <a:ext cx="381000" cy="1323439"/>
          </a:xfrm>
          <a:prstGeom prst="rect">
            <a:avLst/>
          </a:prstGeom>
          <a:noFill/>
        </p:spPr>
        <p:txBody>
          <a:bodyPr wrap="square" rtlCol="0">
            <a:spAutoFit/>
          </a:bodyPr>
          <a:lstStyle/>
          <a:p>
            <a:r>
              <a:rPr lang="en-US" sz="1600" dirty="0">
                <a:solidFill>
                  <a:srgbClr val="C00000"/>
                </a:solidFill>
              </a:rPr>
              <a:t>16</a:t>
            </a:r>
          </a:p>
          <a:p>
            <a:r>
              <a:rPr lang="en-US" sz="1600" dirty="0">
                <a:solidFill>
                  <a:srgbClr val="C00000"/>
                </a:solidFill>
              </a:rPr>
              <a:t>19</a:t>
            </a:r>
          </a:p>
          <a:p>
            <a:endParaRPr lang="en-US" sz="1600" dirty="0">
              <a:solidFill>
                <a:srgbClr val="C00000"/>
              </a:solidFill>
            </a:endParaRPr>
          </a:p>
          <a:p>
            <a:r>
              <a:rPr lang="en-US" sz="1600" dirty="0">
                <a:solidFill>
                  <a:srgbClr val="C00000"/>
                </a:solidFill>
              </a:rPr>
              <a:t>15</a:t>
            </a:r>
          </a:p>
          <a:p>
            <a:r>
              <a:rPr lang="en-US" sz="1600" dirty="0">
                <a:solidFill>
                  <a:srgbClr val="C00000"/>
                </a:solidFill>
              </a:rPr>
              <a:t>19</a:t>
            </a:r>
          </a:p>
        </p:txBody>
      </p:sp>
      <p:sp>
        <p:nvSpPr>
          <p:cNvPr id="12" name="TextBox 11">
            <a:extLst>
              <a:ext uri="{FF2B5EF4-FFF2-40B4-BE49-F238E27FC236}">
                <a16:creationId xmlns:a16="http://schemas.microsoft.com/office/drawing/2014/main" id="{01CB8978-906B-CBA9-FAD4-30F10D5DBC0A}"/>
              </a:ext>
            </a:extLst>
          </p:cNvPr>
          <p:cNvSpPr txBox="1"/>
          <p:nvPr/>
        </p:nvSpPr>
        <p:spPr>
          <a:xfrm>
            <a:off x="7362372" y="4285810"/>
            <a:ext cx="533400" cy="1323439"/>
          </a:xfrm>
          <a:prstGeom prst="rect">
            <a:avLst/>
          </a:prstGeom>
          <a:noFill/>
        </p:spPr>
        <p:txBody>
          <a:bodyPr wrap="square" rtlCol="0">
            <a:spAutoFit/>
          </a:bodyPr>
          <a:lstStyle/>
          <a:p>
            <a:r>
              <a:rPr lang="en-US" sz="1600" dirty="0">
                <a:solidFill>
                  <a:srgbClr val="C00000"/>
                </a:solidFill>
              </a:rPr>
              <a:t>59</a:t>
            </a:r>
          </a:p>
          <a:p>
            <a:r>
              <a:rPr lang="en-US" sz="1600" dirty="0">
                <a:solidFill>
                  <a:srgbClr val="C00000"/>
                </a:solidFill>
              </a:rPr>
              <a:t>49</a:t>
            </a:r>
          </a:p>
          <a:p>
            <a:endParaRPr lang="en-US" sz="1600" dirty="0">
              <a:solidFill>
                <a:srgbClr val="C00000"/>
              </a:solidFill>
            </a:endParaRPr>
          </a:p>
          <a:p>
            <a:r>
              <a:rPr lang="en-US" sz="1600" dirty="0">
                <a:solidFill>
                  <a:srgbClr val="C00000"/>
                </a:solidFill>
              </a:rPr>
              <a:t>47</a:t>
            </a:r>
          </a:p>
          <a:p>
            <a:r>
              <a:rPr lang="en-US" sz="1600" dirty="0">
                <a:solidFill>
                  <a:srgbClr val="C00000"/>
                </a:solidFill>
              </a:rPr>
              <a:t>52</a:t>
            </a:r>
          </a:p>
        </p:txBody>
      </p:sp>
      <p:sp>
        <p:nvSpPr>
          <p:cNvPr id="13" name="TextBox 12">
            <a:extLst>
              <a:ext uri="{FF2B5EF4-FFF2-40B4-BE49-F238E27FC236}">
                <a16:creationId xmlns:a16="http://schemas.microsoft.com/office/drawing/2014/main" id="{CA86A5BF-824F-654F-47B6-8DD2FB8F5476}"/>
              </a:ext>
            </a:extLst>
          </p:cNvPr>
          <p:cNvSpPr txBox="1"/>
          <p:nvPr/>
        </p:nvSpPr>
        <p:spPr>
          <a:xfrm>
            <a:off x="4238172" y="2558142"/>
            <a:ext cx="2209800" cy="369332"/>
          </a:xfrm>
          <a:prstGeom prst="rect">
            <a:avLst/>
          </a:prstGeom>
          <a:noFill/>
        </p:spPr>
        <p:txBody>
          <a:bodyPr wrap="square" rtlCol="0">
            <a:spAutoFit/>
          </a:bodyPr>
          <a:lstStyle/>
          <a:p>
            <a:r>
              <a:rPr lang="en-US" b="1" dirty="0">
                <a:solidFill>
                  <a:srgbClr val="C00000"/>
                </a:solidFill>
              </a:rPr>
              <a:t>Systematic variance</a:t>
            </a:r>
          </a:p>
        </p:txBody>
      </p:sp>
      <p:cxnSp>
        <p:nvCxnSpPr>
          <p:cNvPr id="14" name="Straight Arrow Connector 13">
            <a:extLst>
              <a:ext uri="{FF2B5EF4-FFF2-40B4-BE49-F238E27FC236}">
                <a16:creationId xmlns:a16="http://schemas.microsoft.com/office/drawing/2014/main" id="{7E894043-7CEC-D2BE-61ED-E5B099E04BEB}"/>
              </a:ext>
            </a:extLst>
          </p:cNvPr>
          <p:cNvCxnSpPr>
            <a:endCxn id="7" idx="0"/>
          </p:cNvCxnSpPr>
          <p:nvPr/>
        </p:nvCxnSpPr>
        <p:spPr>
          <a:xfrm rot="10800000" flipV="1">
            <a:off x="3048000" y="2971800"/>
            <a:ext cx="2286000" cy="4467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334FF72-B898-D2FF-9B73-6C9AB9B5EC41}"/>
              </a:ext>
            </a:extLst>
          </p:cNvPr>
          <p:cNvCxnSpPr/>
          <p:nvPr/>
        </p:nvCxnSpPr>
        <p:spPr>
          <a:xfrm rot="5400000">
            <a:off x="5066506" y="3238500"/>
            <a:ext cx="5341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CF35B23-849F-D463-CFB0-499C6E1D58AD}"/>
              </a:ext>
            </a:extLst>
          </p:cNvPr>
          <p:cNvCxnSpPr/>
          <p:nvPr/>
        </p:nvCxnSpPr>
        <p:spPr>
          <a:xfrm>
            <a:off x="5336460" y="2971800"/>
            <a:ext cx="1981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30F7A0A-36F2-23BC-2014-68A8B87085BC}"/>
              </a:ext>
            </a:extLst>
          </p:cNvPr>
          <p:cNvSpPr txBox="1"/>
          <p:nvPr/>
        </p:nvSpPr>
        <p:spPr>
          <a:xfrm>
            <a:off x="6400800" y="4267200"/>
            <a:ext cx="1219200" cy="338554"/>
          </a:xfrm>
          <a:prstGeom prst="rect">
            <a:avLst/>
          </a:prstGeom>
          <a:noFill/>
        </p:spPr>
        <p:txBody>
          <a:bodyPr wrap="square" rtlCol="0">
            <a:spAutoFit/>
          </a:bodyPr>
          <a:lstStyle/>
          <a:p>
            <a:r>
              <a:rPr lang="en-US" sz="1600" dirty="0">
                <a:solidFill>
                  <a:srgbClr val="C00000"/>
                </a:solidFill>
              </a:rPr>
              <a:t>Higher age</a:t>
            </a:r>
          </a:p>
        </p:txBody>
      </p:sp>
      <p:sp>
        <p:nvSpPr>
          <p:cNvPr id="18" name="TextBox 17">
            <a:extLst>
              <a:ext uri="{FF2B5EF4-FFF2-40B4-BE49-F238E27FC236}">
                <a16:creationId xmlns:a16="http://schemas.microsoft.com/office/drawing/2014/main" id="{64F37AA3-CF48-D46B-E7CC-BB374C6462C7}"/>
              </a:ext>
            </a:extLst>
          </p:cNvPr>
          <p:cNvSpPr txBox="1"/>
          <p:nvPr/>
        </p:nvSpPr>
        <p:spPr>
          <a:xfrm>
            <a:off x="4114800" y="4245592"/>
            <a:ext cx="1295400" cy="338554"/>
          </a:xfrm>
          <a:prstGeom prst="rect">
            <a:avLst/>
          </a:prstGeom>
          <a:noFill/>
        </p:spPr>
        <p:txBody>
          <a:bodyPr wrap="square" rtlCol="0">
            <a:spAutoFit/>
          </a:bodyPr>
          <a:lstStyle/>
          <a:p>
            <a:r>
              <a:rPr lang="en-US" sz="1600" dirty="0">
                <a:solidFill>
                  <a:srgbClr val="C00000"/>
                </a:solidFill>
              </a:rPr>
              <a:t>Smaller age</a:t>
            </a:r>
          </a:p>
        </p:txBody>
      </p:sp>
      <p:sp>
        <p:nvSpPr>
          <p:cNvPr id="19" name="TextBox 18">
            <a:extLst>
              <a:ext uri="{FF2B5EF4-FFF2-40B4-BE49-F238E27FC236}">
                <a16:creationId xmlns:a16="http://schemas.microsoft.com/office/drawing/2014/main" id="{9071E946-9414-D621-30DA-592734435664}"/>
              </a:ext>
            </a:extLst>
          </p:cNvPr>
          <p:cNvSpPr txBox="1"/>
          <p:nvPr/>
        </p:nvSpPr>
        <p:spPr>
          <a:xfrm>
            <a:off x="78660" y="4586748"/>
            <a:ext cx="1597740" cy="646331"/>
          </a:xfrm>
          <a:prstGeom prst="rect">
            <a:avLst/>
          </a:prstGeom>
          <a:noFill/>
        </p:spPr>
        <p:txBody>
          <a:bodyPr wrap="square" rtlCol="0">
            <a:spAutoFit/>
          </a:bodyPr>
          <a:lstStyle/>
          <a:p>
            <a:r>
              <a:rPr lang="en-US" b="1" dirty="0">
                <a:solidFill>
                  <a:srgbClr val="C00000"/>
                </a:solidFill>
              </a:rPr>
              <a:t>Extraneous variance: Age</a:t>
            </a:r>
          </a:p>
        </p:txBody>
      </p:sp>
      <p:sp>
        <p:nvSpPr>
          <p:cNvPr id="20" name="TextBox 19">
            <a:extLst>
              <a:ext uri="{FF2B5EF4-FFF2-40B4-BE49-F238E27FC236}">
                <a16:creationId xmlns:a16="http://schemas.microsoft.com/office/drawing/2014/main" id="{6C97E704-10FF-7523-5FC6-7DB88E113376}"/>
              </a:ext>
            </a:extLst>
          </p:cNvPr>
          <p:cNvSpPr txBox="1"/>
          <p:nvPr/>
        </p:nvSpPr>
        <p:spPr>
          <a:xfrm>
            <a:off x="4540044" y="5867400"/>
            <a:ext cx="1600200" cy="369332"/>
          </a:xfrm>
          <a:prstGeom prst="rect">
            <a:avLst/>
          </a:prstGeom>
          <a:noFill/>
        </p:spPr>
        <p:txBody>
          <a:bodyPr wrap="square" rtlCol="0">
            <a:spAutoFit/>
          </a:bodyPr>
          <a:lstStyle/>
          <a:p>
            <a:r>
              <a:rPr lang="en-US" b="1" dirty="0">
                <a:solidFill>
                  <a:srgbClr val="C00000"/>
                </a:solidFill>
              </a:rPr>
              <a:t>Error variance</a:t>
            </a:r>
          </a:p>
        </p:txBody>
      </p:sp>
      <p:sp>
        <p:nvSpPr>
          <p:cNvPr id="21" name="Right Brace 20">
            <a:extLst>
              <a:ext uri="{FF2B5EF4-FFF2-40B4-BE49-F238E27FC236}">
                <a16:creationId xmlns:a16="http://schemas.microsoft.com/office/drawing/2014/main" id="{1A5242F9-E94A-5EFE-86CC-519E8333ECE4}"/>
              </a:ext>
            </a:extLst>
          </p:cNvPr>
          <p:cNvSpPr/>
          <p:nvPr/>
        </p:nvSpPr>
        <p:spPr>
          <a:xfrm>
            <a:off x="541020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22" name="Right Brace 21">
            <a:extLst>
              <a:ext uri="{FF2B5EF4-FFF2-40B4-BE49-F238E27FC236}">
                <a16:creationId xmlns:a16="http://schemas.microsoft.com/office/drawing/2014/main" id="{12225382-CFEF-27BB-3681-8B9DD7816D6E}"/>
              </a:ext>
            </a:extLst>
          </p:cNvPr>
          <p:cNvSpPr/>
          <p:nvPr/>
        </p:nvSpPr>
        <p:spPr>
          <a:xfrm>
            <a:off x="335772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23" name="Right Brace 22">
            <a:extLst>
              <a:ext uri="{FF2B5EF4-FFF2-40B4-BE49-F238E27FC236}">
                <a16:creationId xmlns:a16="http://schemas.microsoft.com/office/drawing/2014/main" id="{41E508B1-6A71-C807-2569-5C6B90FF62C6}"/>
              </a:ext>
            </a:extLst>
          </p:cNvPr>
          <p:cNvSpPr/>
          <p:nvPr/>
        </p:nvSpPr>
        <p:spPr>
          <a:xfrm>
            <a:off x="7696200" y="4419600"/>
            <a:ext cx="2286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cxnSp>
        <p:nvCxnSpPr>
          <p:cNvPr id="24" name="Straight Arrow Connector 23">
            <a:extLst>
              <a:ext uri="{FF2B5EF4-FFF2-40B4-BE49-F238E27FC236}">
                <a16:creationId xmlns:a16="http://schemas.microsoft.com/office/drawing/2014/main" id="{EF0CAEE6-8673-67D3-1C5F-F817D9729EF9}"/>
              </a:ext>
            </a:extLst>
          </p:cNvPr>
          <p:cNvCxnSpPr>
            <a:stCxn id="20" idx="0"/>
            <a:endCxn id="22" idx="1"/>
          </p:cNvCxnSpPr>
          <p:nvPr/>
        </p:nvCxnSpPr>
        <p:spPr>
          <a:xfrm rot="16200000" flipV="1">
            <a:off x="4006032" y="4533288"/>
            <a:ext cx="914400" cy="1753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ADEA798-A043-ECA8-D829-C1703359A440}"/>
              </a:ext>
            </a:extLst>
          </p:cNvPr>
          <p:cNvCxnSpPr>
            <a:stCxn id="20" idx="0"/>
          </p:cNvCxnSpPr>
          <p:nvPr/>
        </p:nvCxnSpPr>
        <p:spPr>
          <a:xfrm rot="5400000" flipH="1" flipV="1">
            <a:off x="5260872" y="5641872"/>
            <a:ext cx="304800" cy="146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DAA5EC9-76E8-A363-31BC-A07C74150C8D}"/>
              </a:ext>
            </a:extLst>
          </p:cNvPr>
          <p:cNvCxnSpPr>
            <a:stCxn id="20" idx="0"/>
            <a:endCxn id="12" idx="3"/>
          </p:cNvCxnSpPr>
          <p:nvPr/>
        </p:nvCxnSpPr>
        <p:spPr>
          <a:xfrm rot="5400000" flipH="1" flipV="1">
            <a:off x="6158023" y="4129651"/>
            <a:ext cx="919870" cy="2555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19B8A88-2D18-4186-7CBE-D3EC456DA1A6}"/>
              </a:ext>
            </a:extLst>
          </p:cNvPr>
          <p:cNvSpPr txBox="1"/>
          <p:nvPr/>
        </p:nvSpPr>
        <p:spPr>
          <a:xfrm>
            <a:off x="2057400" y="4238172"/>
            <a:ext cx="1143000" cy="338554"/>
          </a:xfrm>
          <a:prstGeom prst="rect">
            <a:avLst/>
          </a:prstGeom>
          <a:noFill/>
        </p:spPr>
        <p:txBody>
          <a:bodyPr wrap="square" rtlCol="0">
            <a:spAutoFit/>
          </a:bodyPr>
          <a:lstStyle/>
          <a:p>
            <a:r>
              <a:rPr lang="en-US" sz="1600" dirty="0">
                <a:solidFill>
                  <a:srgbClr val="C00000"/>
                </a:solidFill>
              </a:rPr>
              <a:t>Mixed age</a:t>
            </a:r>
          </a:p>
        </p:txBody>
      </p:sp>
    </p:spTree>
    <p:extLst>
      <p:ext uri="{BB962C8B-B14F-4D97-AF65-F5344CB8AC3E}">
        <p14:creationId xmlns:p14="http://schemas.microsoft.com/office/powerpoint/2010/main" val="3064897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9E481-AB09-879F-D679-2ACCDB3103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0C667-D152-B274-35B2-F240EAB80296}"/>
              </a:ext>
            </a:extLst>
          </p:cNvPr>
          <p:cNvSpPr>
            <a:spLocks noGrp="1"/>
          </p:cNvSpPr>
          <p:nvPr>
            <p:ph type="title"/>
          </p:nvPr>
        </p:nvSpPr>
        <p:spPr>
          <a:xfrm>
            <a:off x="656772" y="137886"/>
            <a:ext cx="8229600" cy="1143000"/>
          </a:xfrm>
        </p:spPr>
        <p:txBody>
          <a:bodyPr>
            <a:normAutofit fontScale="90000"/>
          </a:bodyPr>
          <a:lstStyle/>
          <a:p>
            <a:r>
              <a:rPr lang="en-US" dirty="0">
                <a:solidFill>
                  <a:srgbClr val="C00000"/>
                </a:solidFill>
              </a:rPr>
              <a:t>Blocking</a:t>
            </a:r>
            <a:br>
              <a:rPr lang="en-US" dirty="0">
                <a:solidFill>
                  <a:srgbClr val="C00000"/>
                </a:solidFill>
              </a:rPr>
            </a:br>
            <a:r>
              <a:rPr lang="en-US" dirty="0">
                <a:solidFill>
                  <a:srgbClr val="C00000"/>
                </a:solidFill>
              </a:rPr>
              <a:t>           </a:t>
            </a:r>
            <a:r>
              <a:rPr lang="en-US" sz="2400" dirty="0">
                <a:solidFill>
                  <a:srgbClr val="C00000"/>
                </a:solidFill>
              </a:rPr>
              <a:t>- Including Additional Independent Variable in Design</a:t>
            </a:r>
          </a:p>
        </p:txBody>
      </p:sp>
      <p:sp>
        <p:nvSpPr>
          <p:cNvPr id="16" name="Slide Number Placeholder 15">
            <a:extLst>
              <a:ext uri="{FF2B5EF4-FFF2-40B4-BE49-F238E27FC236}">
                <a16:creationId xmlns:a16="http://schemas.microsoft.com/office/drawing/2014/main" id="{4FFCEB37-6F41-7F04-E5C4-9248F1EDAEA4}"/>
              </a:ext>
            </a:extLst>
          </p:cNvPr>
          <p:cNvSpPr>
            <a:spLocks noGrp="1"/>
          </p:cNvSpPr>
          <p:nvPr>
            <p:ph type="sldNum" sz="quarter" idx="12"/>
          </p:nvPr>
        </p:nvSpPr>
        <p:spPr/>
        <p:txBody>
          <a:bodyPr/>
          <a:lstStyle/>
          <a:p>
            <a:fld id="{037C7FB2-55C6-45F6-A11B-3A57BCCC4939}" type="slidenum">
              <a:rPr lang="en-US" smtClean="0">
                <a:solidFill>
                  <a:srgbClr val="C00000"/>
                </a:solidFill>
              </a:rPr>
              <a:pPr/>
              <a:t>55</a:t>
            </a:fld>
            <a:endParaRPr lang="en-US">
              <a:solidFill>
                <a:srgbClr val="C00000"/>
              </a:solidFill>
            </a:endParaRPr>
          </a:p>
        </p:txBody>
      </p:sp>
      <p:sp>
        <p:nvSpPr>
          <p:cNvPr id="5" name="Rounded Rectangle 4">
            <a:extLst>
              <a:ext uri="{FF2B5EF4-FFF2-40B4-BE49-F238E27FC236}">
                <a16:creationId xmlns:a16="http://schemas.microsoft.com/office/drawing/2014/main" id="{1F25833A-CE72-59B1-5763-012DDC444918}"/>
              </a:ext>
            </a:extLst>
          </p:cNvPr>
          <p:cNvSpPr/>
          <p:nvPr/>
        </p:nvSpPr>
        <p:spPr>
          <a:xfrm>
            <a:off x="2298288" y="1524000"/>
            <a:ext cx="4542504" cy="304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000" dirty="0">
                <a:solidFill>
                  <a:srgbClr val="C00000"/>
                </a:solidFill>
              </a:rPr>
              <a:t>  Used when the matching is not possible</a:t>
            </a:r>
          </a:p>
        </p:txBody>
      </p:sp>
      <p:sp>
        <p:nvSpPr>
          <p:cNvPr id="6" name="TextBox 5">
            <a:extLst>
              <a:ext uri="{FF2B5EF4-FFF2-40B4-BE49-F238E27FC236}">
                <a16:creationId xmlns:a16="http://schemas.microsoft.com/office/drawing/2014/main" id="{91061EC0-45DA-180A-5589-805738AEDA7E}"/>
              </a:ext>
            </a:extLst>
          </p:cNvPr>
          <p:cNvSpPr txBox="1"/>
          <p:nvPr/>
        </p:nvSpPr>
        <p:spPr>
          <a:xfrm>
            <a:off x="609600" y="2133600"/>
            <a:ext cx="8305800" cy="923330"/>
          </a:xfrm>
          <a:prstGeom prst="rect">
            <a:avLst/>
          </a:prstGeom>
          <a:noFill/>
        </p:spPr>
        <p:txBody>
          <a:bodyPr wrap="square" rtlCol="0">
            <a:spAutoFit/>
          </a:bodyPr>
          <a:lstStyle/>
          <a:p>
            <a:r>
              <a:rPr lang="en-US" b="1" dirty="0">
                <a:solidFill>
                  <a:srgbClr val="C00000"/>
                </a:solidFill>
              </a:rPr>
              <a:t>Experiment : </a:t>
            </a:r>
            <a:r>
              <a:rPr lang="en-US" dirty="0">
                <a:solidFill>
                  <a:srgbClr val="C00000"/>
                </a:solidFill>
              </a:rPr>
              <a:t>To compare the effect of different dozes of herbal drug on hemoglobin </a:t>
            </a:r>
          </a:p>
          <a:p>
            <a:r>
              <a:rPr lang="en-US" dirty="0">
                <a:solidFill>
                  <a:srgbClr val="C00000"/>
                </a:solidFill>
              </a:rPr>
              <a:t>	         in a 4-week experiment</a:t>
            </a:r>
          </a:p>
          <a:p>
            <a:endParaRPr lang="en-US" dirty="0">
              <a:solidFill>
                <a:srgbClr val="C00000"/>
              </a:solidFill>
            </a:endParaRPr>
          </a:p>
        </p:txBody>
      </p:sp>
      <p:sp>
        <p:nvSpPr>
          <p:cNvPr id="30" name="TextBox 29">
            <a:extLst>
              <a:ext uri="{FF2B5EF4-FFF2-40B4-BE49-F238E27FC236}">
                <a16:creationId xmlns:a16="http://schemas.microsoft.com/office/drawing/2014/main" id="{53D6E549-BEFF-E4B4-5A0C-1F6498D48D2A}"/>
              </a:ext>
            </a:extLst>
          </p:cNvPr>
          <p:cNvSpPr txBox="1"/>
          <p:nvPr/>
        </p:nvSpPr>
        <p:spPr>
          <a:xfrm>
            <a:off x="3276600" y="2895600"/>
            <a:ext cx="1524000" cy="369332"/>
          </a:xfrm>
          <a:prstGeom prst="rect">
            <a:avLst/>
          </a:prstGeom>
          <a:noFill/>
        </p:spPr>
        <p:txBody>
          <a:bodyPr wrap="square" rtlCol="0">
            <a:spAutoFit/>
          </a:bodyPr>
          <a:lstStyle/>
          <a:p>
            <a:r>
              <a:rPr lang="en-US" b="1" dirty="0">
                <a:solidFill>
                  <a:srgbClr val="C00000"/>
                </a:solidFill>
              </a:rPr>
              <a:t>Herbal drug </a:t>
            </a:r>
          </a:p>
        </p:txBody>
      </p:sp>
      <p:sp>
        <p:nvSpPr>
          <p:cNvPr id="31" name="TextBox 30">
            <a:extLst>
              <a:ext uri="{FF2B5EF4-FFF2-40B4-BE49-F238E27FC236}">
                <a16:creationId xmlns:a16="http://schemas.microsoft.com/office/drawing/2014/main" id="{C7179C62-B03D-B00C-5C43-DB1FA1FDB3ED}"/>
              </a:ext>
            </a:extLst>
          </p:cNvPr>
          <p:cNvSpPr txBox="1"/>
          <p:nvPr/>
        </p:nvSpPr>
        <p:spPr>
          <a:xfrm>
            <a:off x="3915696" y="6183868"/>
            <a:ext cx="2866104" cy="369332"/>
          </a:xfrm>
          <a:prstGeom prst="rect">
            <a:avLst/>
          </a:prstGeom>
          <a:noFill/>
        </p:spPr>
        <p:txBody>
          <a:bodyPr wrap="square" rtlCol="0">
            <a:spAutoFit/>
          </a:bodyPr>
          <a:lstStyle/>
          <a:p>
            <a:r>
              <a:rPr lang="en-US" b="1" dirty="0">
                <a:solidFill>
                  <a:srgbClr val="C00000"/>
                </a:solidFill>
              </a:rPr>
              <a:t>Age </a:t>
            </a:r>
            <a:r>
              <a:rPr lang="en-US" dirty="0">
                <a:solidFill>
                  <a:srgbClr val="C00000"/>
                </a:solidFill>
              </a:rPr>
              <a:t>is a blocking variable</a:t>
            </a:r>
          </a:p>
        </p:txBody>
      </p:sp>
      <p:sp>
        <p:nvSpPr>
          <p:cNvPr id="19" name="TextBox 18">
            <a:extLst>
              <a:ext uri="{FF2B5EF4-FFF2-40B4-BE49-F238E27FC236}">
                <a16:creationId xmlns:a16="http://schemas.microsoft.com/office/drawing/2014/main" id="{36618A18-F8AF-F563-DEE1-558009F82237}"/>
              </a:ext>
            </a:extLst>
          </p:cNvPr>
          <p:cNvSpPr txBox="1"/>
          <p:nvPr/>
        </p:nvSpPr>
        <p:spPr>
          <a:xfrm>
            <a:off x="1981200" y="3266182"/>
            <a:ext cx="1371600" cy="615553"/>
          </a:xfrm>
          <a:prstGeom prst="rect">
            <a:avLst/>
          </a:prstGeom>
          <a:noFill/>
        </p:spPr>
        <p:txBody>
          <a:bodyPr wrap="square" rtlCol="0">
            <a:spAutoFit/>
          </a:bodyPr>
          <a:lstStyle/>
          <a:p>
            <a:pPr algn="ctr"/>
            <a:r>
              <a:rPr lang="en-US" sz="1600" dirty="0">
                <a:solidFill>
                  <a:srgbClr val="C00000"/>
                </a:solidFill>
              </a:rPr>
              <a:t>50 mg drug</a:t>
            </a:r>
          </a:p>
          <a:p>
            <a:pPr algn="ctr"/>
            <a:r>
              <a:rPr lang="en-US" dirty="0">
                <a:solidFill>
                  <a:srgbClr val="C00000"/>
                </a:solidFill>
              </a:rPr>
              <a:t>T</a:t>
            </a:r>
            <a:r>
              <a:rPr lang="en-US" baseline="-25000" dirty="0">
                <a:solidFill>
                  <a:srgbClr val="C00000"/>
                </a:solidFill>
              </a:rPr>
              <a:t>1</a:t>
            </a:r>
          </a:p>
        </p:txBody>
      </p:sp>
      <p:sp>
        <p:nvSpPr>
          <p:cNvPr id="20" name="TextBox 19">
            <a:extLst>
              <a:ext uri="{FF2B5EF4-FFF2-40B4-BE49-F238E27FC236}">
                <a16:creationId xmlns:a16="http://schemas.microsoft.com/office/drawing/2014/main" id="{DBF34A59-DE48-FD5A-4E5E-D7D748B6D909}"/>
              </a:ext>
            </a:extLst>
          </p:cNvPr>
          <p:cNvSpPr txBox="1"/>
          <p:nvPr/>
        </p:nvSpPr>
        <p:spPr>
          <a:xfrm>
            <a:off x="4572000" y="3276600"/>
            <a:ext cx="1447800" cy="646331"/>
          </a:xfrm>
          <a:prstGeom prst="rect">
            <a:avLst/>
          </a:prstGeom>
          <a:noFill/>
        </p:spPr>
        <p:txBody>
          <a:bodyPr wrap="square" rtlCol="0">
            <a:spAutoFit/>
          </a:bodyPr>
          <a:lstStyle/>
          <a:p>
            <a:pPr algn="ctr"/>
            <a:r>
              <a:rPr lang="en-US" sz="1600" dirty="0">
                <a:solidFill>
                  <a:srgbClr val="C00000"/>
                </a:solidFill>
              </a:rPr>
              <a:t>150 mg drug</a:t>
            </a:r>
            <a:r>
              <a:rPr lang="en-US" dirty="0">
                <a:solidFill>
                  <a:srgbClr val="C00000"/>
                </a:solidFill>
              </a:rPr>
              <a:t>             T</a:t>
            </a:r>
            <a:r>
              <a:rPr lang="en-US" baseline="-25000" dirty="0">
                <a:solidFill>
                  <a:srgbClr val="C00000"/>
                </a:solidFill>
              </a:rPr>
              <a:t>3</a:t>
            </a:r>
          </a:p>
        </p:txBody>
      </p:sp>
      <p:sp>
        <p:nvSpPr>
          <p:cNvPr id="21" name="TextBox 20">
            <a:extLst>
              <a:ext uri="{FF2B5EF4-FFF2-40B4-BE49-F238E27FC236}">
                <a16:creationId xmlns:a16="http://schemas.microsoft.com/office/drawing/2014/main" id="{ADB3330B-1D76-88B0-7EAA-7700668B9806}"/>
              </a:ext>
            </a:extLst>
          </p:cNvPr>
          <p:cNvSpPr txBox="1"/>
          <p:nvPr/>
        </p:nvSpPr>
        <p:spPr>
          <a:xfrm>
            <a:off x="3276600" y="3266182"/>
            <a:ext cx="1371600" cy="615553"/>
          </a:xfrm>
          <a:prstGeom prst="rect">
            <a:avLst/>
          </a:prstGeom>
          <a:noFill/>
        </p:spPr>
        <p:txBody>
          <a:bodyPr wrap="square" rtlCol="0">
            <a:spAutoFit/>
          </a:bodyPr>
          <a:lstStyle/>
          <a:p>
            <a:pPr algn="ctr"/>
            <a:r>
              <a:rPr lang="en-US" sz="1600" dirty="0">
                <a:solidFill>
                  <a:srgbClr val="C00000"/>
                </a:solidFill>
              </a:rPr>
              <a:t>100 mg drug</a:t>
            </a:r>
          </a:p>
          <a:p>
            <a:pPr algn="ctr"/>
            <a:r>
              <a:rPr lang="en-US" dirty="0">
                <a:solidFill>
                  <a:srgbClr val="C00000"/>
                </a:solidFill>
              </a:rPr>
              <a:t>T</a:t>
            </a:r>
            <a:r>
              <a:rPr lang="en-US" baseline="-25000" dirty="0">
                <a:solidFill>
                  <a:srgbClr val="C00000"/>
                </a:solidFill>
              </a:rPr>
              <a:t>2</a:t>
            </a:r>
          </a:p>
        </p:txBody>
      </p:sp>
      <p:sp>
        <p:nvSpPr>
          <p:cNvPr id="51" name="TextBox 50">
            <a:extLst>
              <a:ext uri="{FF2B5EF4-FFF2-40B4-BE49-F238E27FC236}">
                <a16:creationId xmlns:a16="http://schemas.microsoft.com/office/drawing/2014/main" id="{3A1AE091-D163-C022-63F8-7608C4FB5FA9}"/>
              </a:ext>
            </a:extLst>
          </p:cNvPr>
          <p:cNvSpPr txBox="1"/>
          <p:nvPr/>
        </p:nvSpPr>
        <p:spPr>
          <a:xfrm>
            <a:off x="2514600" y="4271296"/>
            <a:ext cx="762000" cy="1323439"/>
          </a:xfrm>
          <a:prstGeom prst="rect">
            <a:avLst/>
          </a:prstGeom>
          <a:noFill/>
        </p:spPr>
        <p:txBody>
          <a:bodyPr wrap="square" rtlCol="0">
            <a:spAutoFit/>
          </a:bodyPr>
          <a:lstStyle/>
          <a:p>
            <a:r>
              <a:rPr lang="en-US" sz="1600" dirty="0">
                <a:solidFill>
                  <a:srgbClr val="C00000"/>
                </a:solidFill>
              </a:rPr>
              <a:t>15 (T</a:t>
            </a:r>
            <a:r>
              <a:rPr lang="en-US" sz="1600" baseline="-25000" dirty="0">
                <a:solidFill>
                  <a:srgbClr val="C00000"/>
                </a:solidFill>
              </a:rPr>
              <a:t>2</a:t>
            </a:r>
            <a:r>
              <a:rPr lang="en-US" sz="1600" dirty="0">
                <a:solidFill>
                  <a:srgbClr val="C00000"/>
                </a:solidFill>
              </a:rPr>
              <a:t>)</a:t>
            </a:r>
          </a:p>
          <a:p>
            <a:r>
              <a:rPr lang="en-US" sz="1600" dirty="0">
                <a:solidFill>
                  <a:srgbClr val="C00000"/>
                </a:solidFill>
              </a:rPr>
              <a:t>17 (T</a:t>
            </a:r>
            <a:r>
              <a:rPr lang="en-US" sz="1600" baseline="-25000" dirty="0">
                <a:solidFill>
                  <a:srgbClr val="C00000"/>
                </a:solidFill>
              </a:rPr>
              <a:t>1</a:t>
            </a:r>
            <a:r>
              <a:rPr lang="en-US" sz="1600" dirty="0">
                <a:solidFill>
                  <a:srgbClr val="C00000"/>
                </a:solidFill>
              </a:rPr>
              <a:t>)</a:t>
            </a:r>
          </a:p>
          <a:p>
            <a:endParaRPr lang="en-US" sz="1600" dirty="0">
              <a:solidFill>
                <a:srgbClr val="C00000"/>
              </a:solidFill>
            </a:endParaRPr>
          </a:p>
          <a:p>
            <a:r>
              <a:rPr lang="en-US" sz="1600" dirty="0">
                <a:solidFill>
                  <a:srgbClr val="C00000"/>
                </a:solidFill>
              </a:rPr>
              <a:t>22 (T</a:t>
            </a:r>
            <a:r>
              <a:rPr lang="en-US" sz="1600" baseline="-25000" dirty="0">
                <a:solidFill>
                  <a:srgbClr val="C00000"/>
                </a:solidFill>
              </a:rPr>
              <a:t>1</a:t>
            </a:r>
            <a:r>
              <a:rPr lang="en-US" sz="1600" dirty="0">
                <a:solidFill>
                  <a:srgbClr val="C00000"/>
                </a:solidFill>
              </a:rPr>
              <a:t>)</a:t>
            </a:r>
          </a:p>
          <a:p>
            <a:r>
              <a:rPr lang="en-US" sz="1600" dirty="0">
                <a:solidFill>
                  <a:srgbClr val="C00000"/>
                </a:solidFill>
              </a:rPr>
              <a:t>23 (T</a:t>
            </a:r>
            <a:r>
              <a:rPr lang="en-US" sz="1600" baseline="-25000" dirty="0">
                <a:solidFill>
                  <a:srgbClr val="C00000"/>
                </a:solidFill>
              </a:rPr>
              <a:t>2</a:t>
            </a:r>
            <a:r>
              <a:rPr lang="en-US" sz="1600" dirty="0">
                <a:solidFill>
                  <a:srgbClr val="C00000"/>
                </a:solidFill>
              </a:rPr>
              <a:t>)</a:t>
            </a:r>
          </a:p>
        </p:txBody>
      </p:sp>
      <p:sp>
        <p:nvSpPr>
          <p:cNvPr id="52" name="TextBox 51">
            <a:extLst>
              <a:ext uri="{FF2B5EF4-FFF2-40B4-BE49-F238E27FC236}">
                <a16:creationId xmlns:a16="http://schemas.microsoft.com/office/drawing/2014/main" id="{B3228233-0BD5-CEE3-A839-D963D09C9150}"/>
              </a:ext>
            </a:extLst>
          </p:cNvPr>
          <p:cNvSpPr txBox="1"/>
          <p:nvPr/>
        </p:nvSpPr>
        <p:spPr>
          <a:xfrm>
            <a:off x="3810000" y="4256782"/>
            <a:ext cx="762000" cy="1323439"/>
          </a:xfrm>
          <a:prstGeom prst="rect">
            <a:avLst/>
          </a:prstGeom>
          <a:noFill/>
        </p:spPr>
        <p:txBody>
          <a:bodyPr wrap="square" rtlCol="0">
            <a:spAutoFit/>
          </a:bodyPr>
          <a:lstStyle/>
          <a:p>
            <a:r>
              <a:rPr lang="en-US" sz="1600" dirty="0">
                <a:solidFill>
                  <a:srgbClr val="C00000"/>
                </a:solidFill>
              </a:rPr>
              <a:t>16 (T</a:t>
            </a:r>
            <a:r>
              <a:rPr lang="en-US" sz="1600" baseline="-25000" dirty="0">
                <a:solidFill>
                  <a:srgbClr val="C00000"/>
                </a:solidFill>
              </a:rPr>
              <a:t>3</a:t>
            </a:r>
            <a:r>
              <a:rPr lang="en-US" sz="1600" dirty="0">
                <a:solidFill>
                  <a:srgbClr val="C00000"/>
                </a:solidFill>
              </a:rPr>
              <a:t>)</a:t>
            </a:r>
          </a:p>
          <a:p>
            <a:r>
              <a:rPr lang="en-US" sz="1600" dirty="0">
                <a:solidFill>
                  <a:srgbClr val="C00000"/>
                </a:solidFill>
              </a:rPr>
              <a:t>19 (T</a:t>
            </a:r>
            <a:r>
              <a:rPr lang="en-US" sz="1600" baseline="-25000" dirty="0">
                <a:solidFill>
                  <a:srgbClr val="C00000"/>
                </a:solidFill>
              </a:rPr>
              <a:t>2</a:t>
            </a:r>
            <a:r>
              <a:rPr lang="en-US" sz="1600" dirty="0">
                <a:solidFill>
                  <a:srgbClr val="C00000"/>
                </a:solidFill>
              </a:rPr>
              <a:t>)</a:t>
            </a:r>
          </a:p>
          <a:p>
            <a:endParaRPr lang="en-US" sz="1600" dirty="0">
              <a:solidFill>
                <a:srgbClr val="C00000"/>
              </a:solidFill>
            </a:endParaRPr>
          </a:p>
          <a:p>
            <a:r>
              <a:rPr lang="en-US" sz="1600" dirty="0">
                <a:solidFill>
                  <a:srgbClr val="C00000"/>
                </a:solidFill>
              </a:rPr>
              <a:t>21 (T</a:t>
            </a:r>
            <a:r>
              <a:rPr lang="en-US" sz="1600" baseline="-25000" dirty="0">
                <a:solidFill>
                  <a:srgbClr val="C00000"/>
                </a:solidFill>
              </a:rPr>
              <a:t>3</a:t>
            </a:r>
            <a:r>
              <a:rPr lang="en-US" sz="1600" dirty="0">
                <a:solidFill>
                  <a:srgbClr val="C00000"/>
                </a:solidFill>
              </a:rPr>
              <a:t>) </a:t>
            </a:r>
          </a:p>
          <a:p>
            <a:r>
              <a:rPr lang="en-US" sz="1600" dirty="0">
                <a:solidFill>
                  <a:srgbClr val="C00000"/>
                </a:solidFill>
              </a:rPr>
              <a:t>24 (T</a:t>
            </a:r>
            <a:r>
              <a:rPr lang="en-US" sz="1600" baseline="-25000" dirty="0">
                <a:solidFill>
                  <a:srgbClr val="C00000"/>
                </a:solidFill>
              </a:rPr>
              <a:t>3</a:t>
            </a:r>
            <a:r>
              <a:rPr lang="en-US" sz="1600" dirty="0">
                <a:solidFill>
                  <a:srgbClr val="C00000"/>
                </a:solidFill>
              </a:rPr>
              <a:t>) </a:t>
            </a:r>
          </a:p>
        </p:txBody>
      </p:sp>
      <p:sp>
        <p:nvSpPr>
          <p:cNvPr id="53" name="TextBox 52">
            <a:extLst>
              <a:ext uri="{FF2B5EF4-FFF2-40B4-BE49-F238E27FC236}">
                <a16:creationId xmlns:a16="http://schemas.microsoft.com/office/drawing/2014/main" id="{5A7E9EA7-B8E7-9166-20BA-8E1622576559}"/>
              </a:ext>
            </a:extLst>
          </p:cNvPr>
          <p:cNvSpPr txBox="1"/>
          <p:nvPr/>
        </p:nvSpPr>
        <p:spPr>
          <a:xfrm>
            <a:off x="5105400" y="4285810"/>
            <a:ext cx="838200" cy="1323439"/>
          </a:xfrm>
          <a:prstGeom prst="rect">
            <a:avLst/>
          </a:prstGeom>
          <a:noFill/>
        </p:spPr>
        <p:txBody>
          <a:bodyPr wrap="square" rtlCol="0">
            <a:spAutoFit/>
          </a:bodyPr>
          <a:lstStyle/>
          <a:p>
            <a:r>
              <a:rPr lang="en-US" sz="1600" dirty="0">
                <a:solidFill>
                  <a:srgbClr val="C00000"/>
                </a:solidFill>
              </a:rPr>
              <a:t>16 (T</a:t>
            </a:r>
            <a:r>
              <a:rPr lang="en-US" sz="1600" baseline="-25000" dirty="0">
                <a:solidFill>
                  <a:srgbClr val="C00000"/>
                </a:solidFill>
              </a:rPr>
              <a:t>1</a:t>
            </a:r>
            <a:r>
              <a:rPr lang="en-US" sz="1600" dirty="0">
                <a:solidFill>
                  <a:srgbClr val="C00000"/>
                </a:solidFill>
              </a:rPr>
              <a:t>)</a:t>
            </a:r>
          </a:p>
          <a:p>
            <a:r>
              <a:rPr lang="en-US" sz="1600" dirty="0">
                <a:solidFill>
                  <a:srgbClr val="C00000"/>
                </a:solidFill>
              </a:rPr>
              <a:t>18 (T</a:t>
            </a:r>
            <a:r>
              <a:rPr lang="en-US" sz="1600" baseline="-25000" dirty="0">
                <a:solidFill>
                  <a:srgbClr val="C00000"/>
                </a:solidFill>
              </a:rPr>
              <a:t>3</a:t>
            </a:r>
            <a:r>
              <a:rPr lang="en-US" sz="1600" dirty="0">
                <a:solidFill>
                  <a:srgbClr val="C00000"/>
                </a:solidFill>
              </a:rPr>
              <a:t>)</a:t>
            </a:r>
          </a:p>
          <a:p>
            <a:endParaRPr lang="en-US" sz="1600" dirty="0">
              <a:solidFill>
                <a:srgbClr val="C00000"/>
              </a:solidFill>
            </a:endParaRPr>
          </a:p>
          <a:p>
            <a:r>
              <a:rPr lang="en-US" sz="1600" dirty="0">
                <a:solidFill>
                  <a:srgbClr val="C00000"/>
                </a:solidFill>
              </a:rPr>
              <a:t>22 (T</a:t>
            </a:r>
            <a:r>
              <a:rPr lang="en-US" sz="1600" baseline="-25000" dirty="0">
                <a:solidFill>
                  <a:srgbClr val="C00000"/>
                </a:solidFill>
              </a:rPr>
              <a:t>2</a:t>
            </a:r>
            <a:r>
              <a:rPr lang="en-US" sz="1600" dirty="0">
                <a:solidFill>
                  <a:srgbClr val="C00000"/>
                </a:solidFill>
              </a:rPr>
              <a:t>)</a:t>
            </a:r>
          </a:p>
          <a:p>
            <a:r>
              <a:rPr lang="en-US" sz="1600" dirty="0">
                <a:solidFill>
                  <a:srgbClr val="C00000"/>
                </a:solidFill>
              </a:rPr>
              <a:t>24 (T</a:t>
            </a:r>
            <a:r>
              <a:rPr lang="en-US" sz="1600" baseline="-25000" dirty="0">
                <a:solidFill>
                  <a:srgbClr val="C00000"/>
                </a:solidFill>
              </a:rPr>
              <a:t>1</a:t>
            </a:r>
            <a:r>
              <a:rPr lang="en-US" sz="1600" dirty="0">
                <a:solidFill>
                  <a:srgbClr val="C00000"/>
                </a:solidFill>
              </a:rPr>
              <a:t>) </a:t>
            </a:r>
          </a:p>
        </p:txBody>
      </p:sp>
      <p:sp>
        <p:nvSpPr>
          <p:cNvPr id="56" name="TextBox 55">
            <a:extLst>
              <a:ext uri="{FF2B5EF4-FFF2-40B4-BE49-F238E27FC236}">
                <a16:creationId xmlns:a16="http://schemas.microsoft.com/office/drawing/2014/main" id="{7ACC01A5-C9F7-7133-8ACB-ABE44FCD3D0B}"/>
              </a:ext>
            </a:extLst>
          </p:cNvPr>
          <p:cNvSpPr txBox="1"/>
          <p:nvPr/>
        </p:nvSpPr>
        <p:spPr>
          <a:xfrm>
            <a:off x="78660" y="4586748"/>
            <a:ext cx="1597740" cy="646331"/>
          </a:xfrm>
          <a:prstGeom prst="rect">
            <a:avLst/>
          </a:prstGeom>
          <a:noFill/>
        </p:spPr>
        <p:txBody>
          <a:bodyPr wrap="square" rtlCol="0">
            <a:spAutoFit/>
          </a:bodyPr>
          <a:lstStyle/>
          <a:p>
            <a:r>
              <a:rPr lang="en-US" dirty="0">
                <a:solidFill>
                  <a:srgbClr val="C00000"/>
                </a:solidFill>
              </a:rPr>
              <a:t>Extraneous variance</a:t>
            </a:r>
            <a:r>
              <a:rPr lang="en-US" b="1" dirty="0">
                <a:solidFill>
                  <a:srgbClr val="C00000"/>
                </a:solidFill>
              </a:rPr>
              <a:t>: Age</a:t>
            </a:r>
          </a:p>
        </p:txBody>
      </p:sp>
      <p:sp>
        <p:nvSpPr>
          <p:cNvPr id="63" name="TextBox 62">
            <a:extLst>
              <a:ext uri="{FF2B5EF4-FFF2-40B4-BE49-F238E27FC236}">
                <a16:creationId xmlns:a16="http://schemas.microsoft.com/office/drawing/2014/main" id="{D793A009-D621-8259-E1AB-8022EF9A6009}"/>
              </a:ext>
            </a:extLst>
          </p:cNvPr>
          <p:cNvSpPr txBox="1"/>
          <p:nvPr/>
        </p:nvSpPr>
        <p:spPr>
          <a:xfrm>
            <a:off x="1661886" y="4270830"/>
            <a:ext cx="838200" cy="338554"/>
          </a:xfrm>
          <a:prstGeom prst="rect">
            <a:avLst/>
          </a:prstGeom>
          <a:noFill/>
        </p:spPr>
        <p:txBody>
          <a:bodyPr wrap="square" rtlCol="0">
            <a:spAutoFit/>
          </a:bodyPr>
          <a:lstStyle/>
          <a:p>
            <a:r>
              <a:rPr lang="en-US" sz="1600" dirty="0">
                <a:solidFill>
                  <a:srgbClr val="C00000"/>
                </a:solidFill>
              </a:rPr>
              <a:t>Block 1</a:t>
            </a:r>
          </a:p>
        </p:txBody>
      </p:sp>
      <p:sp>
        <p:nvSpPr>
          <p:cNvPr id="24" name="TextBox 23">
            <a:extLst>
              <a:ext uri="{FF2B5EF4-FFF2-40B4-BE49-F238E27FC236}">
                <a16:creationId xmlns:a16="http://schemas.microsoft.com/office/drawing/2014/main" id="{6E827733-E8C5-B30C-B060-4BC67356C8B2}"/>
              </a:ext>
            </a:extLst>
          </p:cNvPr>
          <p:cNvSpPr txBox="1"/>
          <p:nvPr/>
        </p:nvSpPr>
        <p:spPr>
          <a:xfrm>
            <a:off x="1661886" y="4512848"/>
            <a:ext cx="838200" cy="338554"/>
          </a:xfrm>
          <a:prstGeom prst="rect">
            <a:avLst/>
          </a:prstGeom>
          <a:noFill/>
        </p:spPr>
        <p:txBody>
          <a:bodyPr wrap="square" rtlCol="0">
            <a:spAutoFit/>
          </a:bodyPr>
          <a:lstStyle/>
          <a:p>
            <a:r>
              <a:rPr lang="en-US" sz="1600" dirty="0">
                <a:solidFill>
                  <a:srgbClr val="C00000"/>
                </a:solidFill>
              </a:rPr>
              <a:t>Block 1</a:t>
            </a:r>
          </a:p>
        </p:txBody>
      </p:sp>
      <p:sp>
        <p:nvSpPr>
          <p:cNvPr id="27" name="TextBox 26">
            <a:extLst>
              <a:ext uri="{FF2B5EF4-FFF2-40B4-BE49-F238E27FC236}">
                <a16:creationId xmlns:a16="http://schemas.microsoft.com/office/drawing/2014/main" id="{F7A92C00-2983-B2EE-C08B-AC3B8699E887}"/>
              </a:ext>
            </a:extLst>
          </p:cNvPr>
          <p:cNvSpPr txBox="1"/>
          <p:nvPr/>
        </p:nvSpPr>
        <p:spPr>
          <a:xfrm>
            <a:off x="1661886" y="4996542"/>
            <a:ext cx="838200" cy="338554"/>
          </a:xfrm>
          <a:prstGeom prst="rect">
            <a:avLst/>
          </a:prstGeom>
          <a:noFill/>
        </p:spPr>
        <p:txBody>
          <a:bodyPr wrap="square" rtlCol="0">
            <a:spAutoFit/>
          </a:bodyPr>
          <a:lstStyle/>
          <a:p>
            <a:r>
              <a:rPr lang="en-US" sz="1600" dirty="0">
                <a:solidFill>
                  <a:srgbClr val="C00000"/>
                </a:solidFill>
              </a:rPr>
              <a:t>Block 1</a:t>
            </a:r>
          </a:p>
        </p:txBody>
      </p:sp>
      <p:sp>
        <p:nvSpPr>
          <p:cNvPr id="28" name="TextBox 27">
            <a:extLst>
              <a:ext uri="{FF2B5EF4-FFF2-40B4-BE49-F238E27FC236}">
                <a16:creationId xmlns:a16="http://schemas.microsoft.com/office/drawing/2014/main" id="{D9005077-8215-B826-6526-C1F877BC05D5}"/>
              </a:ext>
            </a:extLst>
          </p:cNvPr>
          <p:cNvSpPr txBox="1"/>
          <p:nvPr/>
        </p:nvSpPr>
        <p:spPr>
          <a:xfrm>
            <a:off x="1661886" y="5238560"/>
            <a:ext cx="838200" cy="338554"/>
          </a:xfrm>
          <a:prstGeom prst="rect">
            <a:avLst/>
          </a:prstGeom>
          <a:noFill/>
        </p:spPr>
        <p:txBody>
          <a:bodyPr wrap="square" rtlCol="0">
            <a:spAutoFit/>
          </a:bodyPr>
          <a:lstStyle/>
          <a:p>
            <a:r>
              <a:rPr lang="en-US" sz="1600" dirty="0">
                <a:solidFill>
                  <a:srgbClr val="C00000"/>
                </a:solidFill>
              </a:rPr>
              <a:t>Block 1</a:t>
            </a:r>
          </a:p>
        </p:txBody>
      </p:sp>
      <p:sp>
        <p:nvSpPr>
          <p:cNvPr id="29" name="TextBox 28">
            <a:extLst>
              <a:ext uri="{FF2B5EF4-FFF2-40B4-BE49-F238E27FC236}">
                <a16:creationId xmlns:a16="http://schemas.microsoft.com/office/drawing/2014/main" id="{968BBDDD-08FA-103F-E3CC-BCCD4B281074}"/>
              </a:ext>
            </a:extLst>
          </p:cNvPr>
          <p:cNvSpPr txBox="1"/>
          <p:nvPr/>
        </p:nvSpPr>
        <p:spPr>
          <a:xfrm>
            <a:off x="7010400" y="3947517"/>
            <a:ext cx="1828800" cy="1692771"/>
          </a:xfrm>
          <a:prstGeom prst="rect">
            <a:avLst/>
          </a:prstGeom>
          <a:noFill/>
        </p:spPr>
        <p:txBody>
          <a:bodyPr wrap="square" rtlCol="0">
            <a:spAutoFit/>
          </a:bodyPr>
          <a:lstStyle/>
          <a:p>
            <a:r>
              <a:rPr lang="en-US" sz="1400" b="1" dirty="0">
                <a:solidFill>
                  <a:srgbClr val="C00000"/>
                </a:solidFill>
              </a:rPr>
              <a:t>Treatment Groups</a:t>
            </a:r>
          </a:p>
          <a:p>
            <a:pPr marL="115888">
              <a:spcBef>
                <a:spcPts val="600"/>
              </a:spcBef>
              <a:spcAft>
                <a:spcPts val="600"/>
              </a:spcAft>
              <a:tabLst>
                <a:tab pos="566738" algn="l"/>
                <a:tab pos="1030288" algn="l"/>
              </a:tabLst>
            </a:pPr>
            <a:r>
              <a:rPr lang="en-US" sz="1600" dirty="0">
                <a:solidFill>
                  <a:srgbClr val="C00000"/>
                </a:solidFill>
              </a:rPr>
              <a:t>T</a:t>
            </a:r>
            <a:r>
              <a:rPr lang="en-US" sz="1600" baseline="-25000" dirty="0">
                <a:solidFill>
                  <a:srgbClr val="C00000"/>
                </a:solidFill>
              </a:rPr>
              <a:t>1      	</a:t>
            </a:r>
            <a:r>
              <a:rPr lang="en-US" sz="1600" dirty="0">
                <a:solidFill>
                  <a:srgbClr val="C00000"/>
                </a:solidFill>
              </a:rPr>
              <a:t>T</a:t>
            </a:r>
            <a:r>
              <a:rPr lang="en-US" sz="1600" baseline="-25000" dirty="0">
                <a:solidFill>
                  <a:srgbClr val="C00000"/>
                </a:solidFill>
              </a:rPr>
              <a:t>2</a:t>
            </a:r>
            <a:r>
              <a:rPr lang="en-US" sz="1600" dirty="0">
                <a:solidFill>
                  <a:srgbClr val="C00000"/>
                </a:solidFill>
              </a:rPr>
              <a:t>     	T</a:t>
            </a:r>
            <a:r>
              <a:rPr lang="en-US" sz="1600" baseline="-25000" dirty="0">
                <a:solidFill>
                  <a:srgbClr val="C00000"/>
                </a:solidFill>
              </a:rPr>
              <a:t>3</a:t>
            </a:r>
          </a:p>
          <a:p>
            <a:pPr marL="115888">
              <a:tabLst>
                <a:tab pos="566738" algn="l"/>
                <a:tab pos="1030288" algn="l"/>
              </a:tabLst>
            </a:pPr>
            <a:r>
              <a:rPr lang="en-US" sz="1600" dirty="0">
                <a:solidFill>
                  <a:srgbClr val="C00000"/>
                </a:solidFill>
              </a:rPr>
              <a:t>16       15     	16</a:t>
            </a:r>
          </a:p>
          <a:p>
            <a:pPr marL="115888">
              <a:tabLst>
                <a:tab pos="566738" algn="l"/>
                <a:tab pos="1030288" algn="l"/>
              </a:tabLst>
            </a:pPr>
            <a:r>
              <a:rPr lang="en-US" sz="1600" dirty="0">
                <a:solidFill>
                  <a:srgbClr val="C00000"/>
                </a:solidFill>
              </a:rPr>
              <a:t>17      	19       18</a:t>
            </a:r>
          </a:p>
          <a:p>
            <a:pPr marL="115888">
              <a:tabLst>
                <a:tab pos="566738" algn="l"/>
                <a:tab pos="1030288" algn="l"/>
              </a:tabLst>
            </a:pPr>
            <a:r>
              <a:rPr lang="en-US" sz="1600" dirty="0">
                <a:solidFill>
                  <a:srgbClr val="C00000"/>
                </a:solidFill>
              </a:rPr>
              <a:t>22    	22     	21 </a:t>
            </a:r>
          </a:p>
          <a:p>
            <a:pPr marL="115888">
              <a:tabLst>
                <a:tab pos="566738" algn="l"/>
                <a:tab pos="1030288" algn="l"/>
              </a:tabLst>
            </a:pPr>
            <a:r>
              <a:rPr lang="en-US" sz="1600" dirty="0">
                <a:solidFill>
                  <a:srgbClr val="C00000"/>
                </a:solidFill>
              </a:rPr>
              <a:t>24     	23     	24</a:t>
            </a:r>
          </a:p>
        </p:txBody>
      </p:sp>
    </p:spTree>
    <p:extLst>
      <p:ext uri="{BB962C8B-B14F-4D97-AF65-F5344CB8AC3E}">
        <p14:creationId xmlns:p14="http://schemas.microsoft.com/office/powerpoint/2010/main" val="518780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EBB9-2362-FEB4-E092-719770DF4E7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612F7DC-CB2C-F2AE-BAE6-9716D1291D4F}"/>
              </a:ext>
            </a:extLst>
          </p:cNvPr>
          <p:cNvSpPr>
            <a:spLocks noGrp="1"/>
          </p:cNvSpPr>
          <p:nvPr>
            <p:ph type="title"/>
          </p:nvPr>
        </p:nvSpPr>
        <p:spPr>
          <a:xfrm>
            <a:off x="457200" y="0"/>
            <a:ext cx="8229600" cy="1143000"/>
          </a:xfrm>
        </p:spPr>
        <p:txBody>
          <a:bodyPr/>
          <a:lstStyle/>
          <a:p>
            <a:r>
              <a:rPr lang="en-US" dirty="0">
                <a:solidFill>
                  <a:srgbClr val="C00000"/>
                </a:solidFill>
              </a:rPr>
              <a:t>Systematic Variance</a:t>
            </a:r>
          </a:p>
        </p:txBody>
      </p:sp>
      <p:sp>
        <p:nvSpPr>
          <p:cNvPr id="4" name="Slide Number Placeholder 3">
            <a:extLst>
              <a:ext uri="{FF2B5EF4-FFF2-40B4-BE49-F238E27FC236}">
                <a16:creationId xmlns:a16="http://schemas.microsoft.com/office/drawing/2014/main" id="{EC0E4926-F1E5-57DA-60C9-3D82A5526EFD}"/>
              </a:ext>
            </a:extLst>
          </p:cNvPr>
          <p:cNvSpPr>
            <a:spLocks noGrp="1"/>
          </p:cNvSpPr>
          <p:nvPr>
            <p:ph type="sldNum" sz="quarter" idx="12"/>
          </p:nvPr>
        </p:nvSpPr>
        <p:spPr/>
        <p:txBody>
          <a:bodyPr/>
          <a:lstStyle/>
          <a:p>
            <a:fld id="{037C7FB2-55C6-45F6-A11B-3A57BCCC4939}" type="slidenum">
              <a:rPr lang="en-US" smtClean="0">
                <a:solidFill>
                  <a:srgbClr val="C00000"/>
                </a:solidFill>
              </a:rPr>
              <a:pPr/>
              <a:t>56</a:t>
            </a:fld>
            <a:endParaRPr lang="en-US">
              <a:solidFill>
                <a:srgbClr val="C00000"/>
              </a:solidFill>
            </a:endParaRPr>
          </a:p>
        </p:txBody>
      </p:sp>
      <p:sp>
        <p:nvSpPr>
          <p:cNvPr id="6" name="TextBox 5">
            <a:extLst>
              <a:ext uri="{FF2B5EF4-FFF2-40B4-BE49-F238E27FC236}">
                <a16:creationId xmlns:a16="http://schemas.microsoft.com/office/drawing/2014/main" id="{2F790E41-8974-EE6A-D8A1-D3904B81D448}"/>
              </a:ext>
            </a:extLst>
          </p:cNvPr>
          <p:cNvSpPr txBox="1"/>
          <p:nvPr/>
        </p:nvSpPr>
        <p:spPr>
          <a:xfrm>
            <a:off x="1750140" y="1524000"/>
            <a:ext cx="5638800" cy="369332"/>
          </a:xfrm>
          <a:prstGeom prst="rect">
            <a:avLst/>
          </a:prstGeom>
          <a:noFill/>
        </p:spPr>
        <p:txBody>
          <a:bodyPr wrap="square" rtlCol="0">
            <a:spAutoFit/>
          </a:bodyPr>
          <a:lstStyle/>
          <a:p>
            <a:pPr algn="ctr"/>
            <a:r>
              <a:rPr lang="en-US" b="1" dirty="0">
                <a:solidFill>
                  <a:srgbClr val="C00000"/>
                </a:solidFill>
              </a:rPr>
              <a:t>Variability in DV due to manipulation of IV</a:t>
            </a:r>
          </a:p>
        </p:txBody>
      </p:sp>
      <p:sp>
        <p:nvSpPr>
          <p:cNvPr id="7" name="TextBox 6">
            <a:extLst>
              <a:ext uri="{FF2B5EF4-FFF2-40B4-BE49-F238E27FC236}">
                <a16:creationId xmlns:a16="http://schemas.microsoft.com/office/drawing/2014/main" id="{39AFF795-3972-DC23-85FD-54E0C14D56C6}"/>
              </a:ext>
            </a:extLst>
          </p:cNvPr>
          <p:cNvSpPr txBox="1"/>
          <p:nvPr/>
        </p:nvSpPr>
        <p:spPr>
          <a:xfrm>
            <a:off x="3505200" y="2362200"/>
            <a:ext cx="2133600" cy="369332"/>
          </a:xfrm>
          <a:prstGeom prst="rect">
            <a:avLst/>
          </a:prstGeom>
          <a:noFill/>
        </p:spPr>
        <p:txBody>
          <a:bodyPr wrap="square" rtlCol="0">
            <a:spAutoFit/>
          </a:bodyPr>
          <a:lstStyle/>
          <a:p>
            <a:r>
              <a:rPr lang="en-US" b="1" dirty="0">
                <a:solidFill>
                  <a:srgbClr val="C00000"/>
                </a:solidFill>
              </a:rPr>
              <a:t>How to maximize ?</a:t>
            </a:r>
          </a:p>
        </p:txBody>
      </p:sp>
      <p:sp>
        <p:nvSpPr>
          <p:cNvPr id="8" name="TextBox 7">
            <a:extLst>
              <a:ext uri="{FF2B5EF4-FFF2-40B4-BE49-F238E27FC236}">
                <a16:creationId xmlns:a16="http://schemas.microsoft.com/office/drawing/2014/main" id="{D891E9CE-ECD3-0E65-465A-6FBFFBA86863}"/>
              </a:ext>
            </a:extLst>
          </p:cNvPr>
          <p:cNvSpPr txBox="1"/>
          <p:nvPr/>
        </p:nvSpPr>
        <p:spPr>
          <a:xfrm>
            <a:off x="2514600" y="3163668"/>
            <a:ext cx="4114800" cy="646331"/>
          </a:xfrm>
          <a:prstGeom prst="rect">
            <a:avLst/>
          </a:prstGeom>
          <a:noFill/>
        </p:spPr>
        <p:txBody>
          <a:bodyPr wrap="square" rtlCol="0">
            <a:spAutoFit/>
          </a:bodyPr>
          <a:lstStyle/>
          <a:p>
            <a:pPr algn="ctr"/>
            <a:r>
              <a:rPr lang="en-US" b="1" dirty="0">
                <a:solidFill>
                  <a:srgbClr val="C00000"/>
                </a:solidFill>
              </a:rPr>
              <a:t>Make levels of independent variable as distinct as possible</a:t>
            </a:r>
          </a:p>
        </p:txBody>
      </p:sp>
      <p:cxnSp>
        <p:nvCxnSpPr>
          <p:cNvPr id="9" name="Straight Arrow Connector 8">
            <a:extLst>
              <a:ext uri="{FF2B5EF4-FFF2-40B4-BE49-F238E27FC236}">
                <a16:creationId xmlns:a16="http://schemas.microsoft.com/office/drawing/2014/main" id="{F1A5463B-3286-9666-475B-0288B1880835}"/>
              </a:ext>
            </a:extLst>
          </p:cNvPr>
          <p:cNvCxnSpPr/>
          <p:nvPr/>
        </p:nvCxnSpPr>
        <p:spPr>
          <a:xfrm rot="16200000" flipH="1">
            <a:off x="4381364" y="2933838"/>
            <a:ext cx="383735" cy="245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9BF753E-0FF2-3C0E-E7F7-6463F90EA7CD}"/>
              </a:ext>
            </a:extLst>
          </p:cNvPr>
          <p:cNvSpPr txBox="1"/>
          <p:nvPr/>
        </p:nvSpPr>
        <p:spPr>
          <a:xfrm>
            <a:off x="457200" y="4038600"/>
            <a:ext cx="1371600" cy="369332"/>
          </a:xfrm>
          <a:prstGeom prst="rect">
            <a:avLst/>
          </a:prstGeom>
          <a:noFill/>
        </p:spPr>
        <p:txBody>
          <a:bodyPr wrap="square" rtlCol="0">
            <a:spAutoFit/>
          </a:bodyPr>
          <a:lstStyle/>
          <a:p>
            <a:r>
              <a:rPr lang="en-US" b="1" dirty="0">
                <a:solidFill>
                  <a:srgbClr val="C00000"/>
                </a:solidFill>
              </a:rPr>
              <a:t>Example  :</a:t>
            </a:r>
          </a:p>
        </p:txBody>
      </p:sp>
      <p:sp>
        <p:nvSpPr>
          <p:cNvPr id="11" name="TextBox 10">
            <a:extLst>
              <a:ext uri="{FF2B5EF4-FFF2-40B4-BE49-F238E27FC236}">
                <a16:creationId xmlns:a16="http://schemas.microsoft.com/office/drawing/2014/main" id="{B2AFE4F5-6DD1-CB2C-72AC-2DEE81AE7BA9}"/>
              </a:ext>
            </a:extLst>
          </p:cNvPr>
          <p:cNvSpPr txBox="1"/>
          <p:nvPr/>
        </p:nvSpPr>
        <p:spPr>
          <a:xfrm>
            <a:off x="1676400" y="4038600"/>
            <a:ext cx="7391400" cy="369332"/>
          </a:xfrm>
          <a:prstGeom prst="rect">
            <a:avLst/>
          </a:prstGeom>
          <a:noFill/>
        </p:spPr>
        <p:txBody>
          <a:bodyPr wrap="square" rtlCol="0">
            <a:spAutoFit/>
          </a:bodyPr>
          <a:lstStyle/>
          <a:p>
            <a:r>
              <a:rPr lang="en-US" dirty="0">
                <a:solidFill>
                  <a:srgbClr val="C00000"/>
                </a:solidFill>
              </a:rPr>
              <a:t>Compare the effect of different  doses of  a herbal drug on hemoglobin</a:t>
            </a:r>
          </a:p>
        </p:txBody>
      </p:sp>
      <p:sp>
        <p:nvSpPr>
          <p:cNvPr id="12" name="TextBox 11">
            <a:extLst>
              <a:ext uri="{FF2B5EF4-FFF2-40B4-BE49-F238E27FC236}">
                <a16:creationId xmlns:a16="http://schemas.microsoft.com/office/drawing/2014/main" id="{97337234-6C67-0CE2-C624-441672D8E8F9}"/>
              </a:ext>
            </a:extLst>
          </p:cNvPr>
          <p:cNvSpPr txBox="1"/>
          <p:nvPr/>
        </p:nvSpPr>
        <p:spPr>
          <a:xfrm>
            <a:off x="1386114" y="5802868"/>
            <a:ext cx="990600" cy="369332"/>
          </a:xfrm>
          <a:prstGeom prst="rect">
            <a:avLst/>
          </a:prstGeom>
          <a:noFill/>
        </p:spPr>
        <p:txBody>
          <a:bodyPr wrap="square" rtlCol="0">
            <a:spAutoFit/>
          </a:bodyPr>
          <a:lstStyle/>
          <a:p>
            <a:r>
              <a:rPr lang="en-US" b="1" i="1" dirty="0">
                <a:solidFill>
                  <a:srgbClr val="C00000"/>
                </a:solidFill>
              </a:rPr>
              <a:t>Case 2</a:t>
            </a:r>
          </a:p>
        </p:txBody>
      </p:sp>
      <p:sp>
        <p:nvSpPr>
          <p:cNvPr id="13" name="TextBox 12">
            <a:extLst>
              <a:ext uri="{FF2B5EF4-FFF2-40B4-BE49-F238E27FC236}">
                <a16:creationId xmlns:a16="http://schemas.microsoft.com/office/drawing/2014/main" id="{1A7B81AF-B418-ED49-F34C-1FBDCCFE2560}"/>
              </a:ext>
            </a:extLst>
          </p:cNvPr>
          <p:cNvSpPr txBox="1"/>
          <p:nvPr/>
        </p:nvSpPr>
        <p:spPr>
          <a:xfrm>
            <a:off x="2376714" y="5822990"/>
            <a:ext cx="5410200" cy="338554"/>
          </a:xfrm>
          <a:prstGeom prst="rect">
            <a:avLst/>
          </a:prstGeom>
          <a:noFill/>
        </p:spPr>
        <p:txBody>
          <a:bodyPr wrap="square" rtlCol="0">
            <a:spAutoFit/>
          </a:bodyPr>
          <a:lstStyle/>
          <a:p>
            <a:r>
              <a:rPr lang="en-US" sz="1600" dirty="0">
                <a:solidFill>
                  <a:srgbClr val="C00000"/>
                </a:solidFill>
              </a:rPr>
              <a:t>50 mg		100 mg		150 mg</a:t>
            </a:r>
          </a:p>
        </p:txBody>
      </p:sp>
      <p:sp>
        <p:nvSpPr>
          <p:cNvPr id="14" name="TextBox 13">
            <a:extLst>
              <a:ext uri="{FF2B5EF4-FFF2-40B4-BE49-F238E27FC236}">
                <a16:creationId xmlns:a16="http://schemas.microsoft.com/office/drawing/2014/main" id="{54817753-3E47-B08C-ACDA-FA4476F2E0E3}"/>
              </a:ext>
            </a:extLst>
          </p:cNvPr>
          <p:cNvSpPr txBox="1"/>
          <p:nvPr/>
        </p:nvSpPr>
        <p:spPr>
          <a:xfrm>
            <a:off x="1386114" y="5269468"/>
            <a:ext cx="990600" cy="369332"/>
          </a:xfrm>
          <a:prstGeom prst="rect">
            <a:avLst/>
          </a:prstGeom>
          <a:noFill/>
        </p:spPr>
        <p:txBody>
          <a:bodyPr wrap="square" rtlCol="0">
            <a:spAutoFit/>
          </a:bodyPr>
          <a:lstStyle/>
          <a:p>
            <a:r>
              <a:rPr lang="en-US" b="1" i="1" dirty="0">
                <a:solidFill>
                  <a:srgbClr val="C00000"/>
                </a:solidFill>
              </a:rPr>
              <a:t>Case 1</a:t>
            </a:r>
          </a:p>
        </p:txBody>
      </p:sp>
      <p:sp>
        <p:nvSpPr>
          <p:cNvPr id="15" name="TextBox 14">
            <a:extLst>
              <a:ext uri="{FF2B5EF4-FFF2-40B4-BE49-F238E27FC236}">
                <a16:creationId xmlns:a16="http://schemas.microsoft.com/office/drawing/2014/main" id="{250B4176-52DE-EBCA-DA16-467A76ECDEBF}"/>
              </a:ext>
            </a:extLst>
          </p:cNvPr>
          <p:cNvSpPr txBox="1"/>
          <p:nvPr/>
        </p:nvSpPr>
        <p:spPr>
          <a:xfrm>
            <a:off x="2376714" y="5261658"/>
            <a:ext cx="5334000" cy="338554"/>
          </a:xfrm>
          <a:prstGeom prst="rect">
            <a:avLst/>
          </a:prstGeom>
          <a:noFill/>
        </p:spPr>
        <p:txBody>
          <a:bodyPr wrap="square" rtlCol="0">
            <a:spAutoFit/>
          </a:bodyPr>
          <a:lstStyle/>
          <a:p>
            <a:r>
              <a:rPr lang="en-US" sz="1600" dirty="0">
                <a:solidFill>
                  <a:srgbClr val="C00000"/>
                </a:solidFill>
              </a:rPr>
              <a:t>50 mg		52 mg		54 mg</a:t>
            </a:r>
          </a:p>
        </p:txBody>
      </p:sp>
      <p:cxnSp>
        <p:nvCxnSpPr>
          <p:cNvPr id="16" name="Straight Arrow Connector 15">
            <a:extLst>
              <a:ext uri="{FF2B5EF4-FFF2-40B4-BE49-F238E27FC236}">
                <a16:creationId xmlns:a16="http://schemas.microsoft.com/office/drawing/2014/main" id="{4BD8E3DF-076A-DC9B-A3CB-74ADFC526B13}"/>
              </a:ext>
            </a:extLst>
          </p:cNvPr>
          <p:cNvCxnSpPr/>
          <p:nvPr/>
        </p:nvCxnSpPr>
        <p:spPr>
          <a:xfrm rot="16200000" flipH="1">
            <a:off x="4381362" y="2092903"/>
            <a:ext cx="383735" cy="245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9B324FA-C1AF-D988-D205-A57EAAD442FA}"/>
              </a:ext>
            </a:extLst>
          </p:cNvPr>
          <p:cNvSpPr txBox="1"/>
          <p:nvPr/>
        </p:nvSpPr>
        <p:spPr>
          <a:xfrm>
            <a:off x="3200400" y="4655403"/>
            <a:ext cx="2971800" cy="369332"/>
          </a:xfrm>
          <a:prstGeom prst="rect">
            <a:avLst/>
          </a:prstGeom>
          <a:noFill/>
        </p:spPr>
        <p:txBody>
          <a:bodyPr wrap="square" rtlCol="0">
            <a:spAutoFit/>
          </a:bodyPr>
          <a:lstStyle/>
          <a:p>
            <a:r>
              <a:rPr lang="en-US" b="1" dirty="0">
                <a:solidFill>
                  <a:srgbClr val="C00000"/>
                </a:solidFill>
              </a:rPr>
              <a:t>Which one you will choose ?</a:t>
            </a:r>
          </a:p>
        </p:txBody>
      </p:sp>
    </p:spTree>
    <p:extLst>
      <p:ext uri="{BB962C8B-B14F-4D97-AF65-F5344CB8AC3E}">
        <p14:creationId xmlns:p14="http://schemas.microsoft.com/office/powerpoint/2010/main" val="19047172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8DA19-026B-9437-B198-E6BA44076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81009-4032-BBE1-7D25-235FE24746BC}"/>
              </a:ext>
            </a:extLst>
          </p:cNvPr>
          <p:cNvSpPr>
            <a:spLocks noGrp="1"/>
          </p:cNvSpPr>
          <p:nvPr>
            <p:ph type="title"/>
          </p:nvPr>
        </p:nvSpPr>
        <p:spPr/>
        <p:txBody>
          <a:bodyPr>
            <a:normAutofit fontScale="90000"/>
          </a:bodyPr>
          <a:lstStyle/>
          <a:p>
            <a:pPr algn="l"/>
            <a:r>
              <a:rPr lang="en-US" dirty="0">
                <a:solidFill>
                  <a:srgbClr val="C00000"/>
                </a:solidFill>
              </a:rPr>
              <a:t>Procedure of Matching </a:t>
            </a:r>
            <a:br>
              <a:rPr lang="en-US" dirty="0">
                <a:solidFill>
                  <a:srgbClr val="C00000"/>
                </a:solidFill>
              </a:rPr>
            </a:br>
            <a:r>
              <a:rPr lang="en-US" sz="3100" dirty="0">
                <a:solidFill>
                  <a:srgbClr val="C00000"/>
                </a:solidFill>
              </a:rPr>
              <a:t>                                        - Controlling Extraneous Variance</a:t>
            </a:r>
          </a:p>
        </p:txBody>
      </p:sp>
      <p:sp>
        <p:nvSpPr>
          <p:cNvPr id="11" name="Slide Number Placeholder 10">
            <a:extLst>
              <a:ext uri="{FF2B5EF4-FFF2-40B4-BE49-F238E27FC236}">
                <a16:creationId xmlns:a16="http://schemas.microsoft.com/office/drawing/2014/main" id="{23D64CBC-AB4A-4D5E-8588-4923645551EF}"/>
              </a:ext>
            </a:extLst>
          </p:cNvPr>
          <p:cNvSpPr>
            <a:spLocks noGrp="1"/>
          </p:cNvSpPr>
          <p:nvPr>
            <p:ph type="sldNum" sz="quarter" idx="12"/>
          </p:nvPr>
        </p:nvSpPr>
        <p:spPr/>
        <p:txBody>
          <a:bodyPr/>
          <a:lstStyle/>
          <a:p>
            <a:fld id="{037C7FB2-55C6-45F6-A11B-3A57BCCC4939}" type="slidenum">
              <a:rPr lang="en-US" smtClean="0"/>
              <a:pPr/>
              <a:t>57</a:t>
            </a:fld>
            <a:endParaRPr lang="en-US"/>
          </a:p>
        </p:txBody>
      </p:sp>
      <p:sp>
        <p:nvSpPr>
          <p:cNvPr id="4" name="Rounded Rectangle 3">
            <a:extLst>
              <a:ext uri="{FF2B5EF4-FFF2-40B4-BE49-F238E27FC236}">
                <a16:creationId xmlns:a16="http://schemas.microsoft.com/office/drawing/2014/main" id="{903A5466-0A0E-984A-AE0F-A8849F367018}"/>
              </a:ext>
            </a:extLst>
          </p:cNvPr>
          <p:cNvSpPr/>
          <p:nvPr/>
        </p:nvSpPr>
        <p:spPr>
          <a:xfrm>
            <a:off x="2086896" y="1676400"/>
            <a:ext cx="4542504" cy="304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solidFill>
                  <a:srgbClr val="C00000"/>
                </a:solidFill>
              </a:rPr>
              <a:t>A Non-Experimental Design Procedure</a:t>
            </a:r>
          </a:p>
        </p:txBody>
      </p:sp>
      <p:sp>
        <p:nvSpPr>
          <p:cNvPr id="5" name="Rectangle 4">
            <a:extLst>
              <a:ext uri="{FF2B5EF4-FFF2-40B4-BE49-F238E27FC236}">
                <a16:creationId xmlns:a16="http://schemas.microsoft.com/office/drawing/2014/main" id="{8C4318F0-D1C0-D6DD-668B-C2E024DD4468}"/>
              </a:ext>
            </a:extLst>
          </p:cNvPr>
          <p:cNvSpPr/>
          <p:nvPr/>
        </p:nvSpPr>
        <p:spPr>
          <a:xfrm>
            <a:off x="899652" y="2362200"/>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Approach</a:t>
            </a:r>
          </a:p>
        </p:txBody>
      </p:sp>
      <p:sp>
        <p:nvSpPr>
          <p:cNvPr id="6" name="TextBox 5">
            <a:extLst>
              <a:ext uri="{FF2B5EF4-FFF2-40B4-BE49-F238E27FC236}">
                <a16:creationId xmlns:a16="http://schemas.microsoft.com/office/drawing/2014/main" id="{7D3D2DF3-F793-46AF-9193-76E2B8871610}"/>
              </a:ext>
            </a:extLst>
          </p:cNvPr>
          <p:cNvSpPr txBox="1"/>
          <p:nvPr/>
        </p:nvSpPr>
        <p:spPr>
          <a:xfrm>
            <a:off x="762000" y="2895600"/>
            <a:ext cx="8077200" cy="646331"/>
          </a:xfrm>
          <a:prstGeom prst="rect">
            <a:avLst/>
          </a:prstGeom>
          <a:noFill/>
        </p:spPr>
        <p:txBody>
          <a:bodyPr wrap="square" rtlCol="0">
            <a:spAutoFit/>
          </a:bodyPr>
          <a:lstStyle/>
          <a:p>
            <a:r>
              <a:rPr lang="en-US" dirty="0">
                <a:solidFill>
                  <a:srgbClr val="C00000"/>
                </a:solidFill>
              </a:rPr>
              <a:t>Match the group on the basis of dependent variable or some other suitable variable</a:t>
            </a:r>
          </a:p>
          <a:p>
            <a:r>
              <a:rPr lang="en-US" dirty="0">
                <a:solidFill>
                  <a:srgbClr val="C00000"/>
                </a:solidFill>
              </a:rPr>
              <a:t> </a:t>
            </a:r>
          </a:p>
        </p:txBody>
      </p:sp>
      <p:sp>
        <p:nvSpPr>
          <p:cNvPr id="7" name="TextBox 6">
            <a:extLst>
              <a:ext uri="{FF2B5EF4-FFF2-40B4-BE49-F238E27FC236}">
                <a16:creationId xmlns:a16="http://schemas.microsoft.com/office/drawing/2014/main" id="{4BF7D1A7-E41B-DBF4-B240-1380CAFBD458}"/>
              </a:ext>
            </a:extLst>
          </p:cNvPr>
          <p:cNvSpPr txBox="1"/>
          <p:nvPr/>
        </p:nvSpPr>
        <p:spPr>
          <a:xfrm>
            <a:off x="1524000" y="4507468"/>
            <a:ext cx="5715000" cy="369332"/>
          </a:xfrm>
          <a:prstGeom prst="rect">
            <a:avLst/>
          </a:prstGeom>
          <a:noFill/>
        </p:spPr>
        <p:txBody>
          <a:bodyPr wrap="square" rtlCol="0">
            <a:spAutoFit/>
          </a:bodyPr>
          <a:lstStyle/>
          <a:p>
            <a:r>
              <a:rPr lang="en-US" b="1" dirty="0">
                <a:solidFill>
                  <a:srgbClr val="C00000"/>
                </a:solidFill>
              </a:rPr>
              <a:t>Example 1:   </a:t>
            </a:r>
            <a:r>
              <a:rPr lang="en-US" dirty="0">
                <a:solidFill>
                  <a:srgbClr val="C00000"/>
                </a:solidFill>
              </a:rPr>
              <a:t>Effect of teaching methods on learning</a:t>
            </a:r>
          </a:p>
        </p:txBody>
      </p:sp>
      <p:sp>
        <p:nvSpPr>
          <p:cNvPr id="8" name="TextBox 7">
            <a:extLst>
              <a:ext uri="{FF2B5EF4-FFF2-40B4-BE49-F238E27FC236}">
                <a16:creationId xmlns:a16="http://schemas.microsoft.com/office/drawing/2014/main" id="{D78B95B2-A245-A0C0-557E-805E58C9B3CD}"/>
              </a:ext>
            </a:extLst>
          </p:cNvPr>
          <p:cNvSpPr txBox="1"/>
          <p:nvPr/>
        </p:nvSpPr>
        <p:spPr>
          <a:xfrm>
            <a:off x="1524000" y="5040868"/>
            <a:ext cx="6858000" cy="369332"/>
          </a:xfrm>
          <a:prstGeom prst="rect">
            <a:avLst/>
          </a:prstGeom>
          <a:noFill/>
        </p:spPr>
        <p:txBody>
          <a:bodyPr wrap="square" rtlCol="0">
            <a:spAutoFit/>
          </a:bodyPr>
          <a:lstStyle/>
          <a:p>
            <a:r>
              <a:rPr lang="en-US" b="1" dirty="0">
                <a:solidFill>
                  <a:srgbClr val="C00000"/>
                </a:solidFill>
              </a:rPr>
              <a:t>Example 2:   </a:t>
            </a:r>
            <a:r>
              <a:rPr lang="en-US" dirty="0">
                <a:solidFill>
                  <a:srgbClr val="C00000"/>
                </a:solidFill>
              </a:rPr>
              <a:t>Effect of teaching method on learning statistics</a:t>
            </a:r>
          </a:p>
        </p:txBody>
      </p:sp>
      <p:sp>
        <p:nvSpPr>
          <p:cNvPr id="9" name="TextBox 8">
            <a:extLst>
              <a:ext uri="{FF2B5EF4-FFF2-40B4-BE49-F238E27FC236}">
                <a16:creationId xmlns:a16="http://schemas.microsoft.com/office/drawing/2014/main" id="{7043D10E-3594-4AD2-AD75-21E787EEC333}"/>
              </a:ext>
            </a:extLst>
          </p:cNvPr>
          <p:cNvSpPr txBox="1"/>
          <p:nvPr/>
        </p:nvSpPr>
        <p:spPr>
          <a:xfrm>
            <a:off x="1524000" y="3810000"/>
            <a:ext cx="6248400" cy="461665"/>
          </a:xfrm>
          <a:prstGeom prst="rect">
            <a:avLst/>
          </a:prstGeom>
          <a:noFill/>
        </p:spPr>
        <p:txBody>
          <a:bodyPr wrap="square" rtlCol="0">
            <a:spAutoFit/>
          </a:bodyPr>
          <a:lstStyle/>
          <a:p>
            <a:r>
              <a:rPr lang="en-US" sz="2400" b="1" dirty="0">
                <a:solidFill>
                  <a:srgbClr val="C00000"/>
                </a:solidFill>
              </a:rPr>
              <a:t>On which variable matching should be done?</a:t>
            </a:r>
          </a:p>
        </p:txBody>
      </p:sp>
    </p:spTree>
    <p:extLst>
      <p:ext uri="{BB962C8B-B14F-4D97-AF65-F5344CB8AC3E}">
        <p14:creationId xmlns:p14="http://schemas.microsoft.com/office/powerpoint/2010/main" val="2051162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28A6C-798D-B4BD-F973-E493E6362C30}"/>
            </a:ext>
          </a:extLst>
        </p:cNvPr>
        <p:cNvGrpSpPr/>
        <p:nvPr/>
      </p:nvGrpSpPr>
      <p:grpSpPr>
        <a:xfrm>
          <a:off x="0" y="0"/>
          <a:ext cx="0" cy="0"/>
          <a:chOff x="0" y="0"/>
          <a:chExt cx="0" cy="0"/>
        </a:xfrm>
      </p:grpSpPr>
      <p:sp>
        <p:nvSpPr>
          <p:cNvPr id="44" name="Title 1">
            <a:extLst>
              <a:ext uri="{FF2B5EF4-FFF2-40B4-BE49-F238E27FC236}">
                <a16:creationId xmlns:a16="http://schemas.microsoft.com/office/drawing/2014/main" id="{66054BDF-3754-40D4-A915-526DA5393FA3}"/>
              </a:ext>
            </a:extLst>
          </p:cNvPr>
          <p:cNvSpPr>
            <a:spLocks noGrp="1"/>
          </p:cNvSpPr>
          <p:nvPr>
            <p:ph type="title"/>
          </p:nvPr>
        </p:nvSpPr>
        <p:spPr>
          <a:xfrm>
            <a:off x="457200" y="155448"/>
            <a:ext cx="8229600" cy="1252728"/>
          </a:xfrm>
        </p:spPr>
        <p:txBody>
          <a:bodyPr>
            <a:normAutofit fontScale="90000"/>
          </a:bodyPr>
          <a:lstStyle/>
          <a:p>
            <a:pPr algn="l"/>
            <a:r>
              <a:rPr lang="en-US" dirty="0">
                <a:solidFill>
                  <a:srgbClr val="C00000"/>
                </a:solidFill>
              </a:rPr>
              <a:t>Matching Group Method                                                   </a:t>
            </a:r>
            <a:br>
              <a:rPr lang="en-US" dirty="0">
                <a:solidFill>
                  <a:srgbClr val="C00000"/>
                </a:solidFill>
              </a:rPr>
            </a:br>
            <a:r>
              <a:rPr lang="en-US" dirty="0">
                <a:solidFill>
                  <a:srgbClr val="C00000"/>
                </a:solidFill>
              </a:rPr>
              <a:t>                           </a:t>
            </a:r>
            <a:r>
              <a:rPr lang="en-US" sz="3100" dirty="0">
                <a:solidFill>
                  <a:srgbClr val="C00000"/>
                </a:solidFill>
              </a:rPr>
              <a:t>- Controlling Extraneous Variance</a:t>
            </a:r>
          </a:p>
        </p:txBody>
      </p:sp>
      <p:sp>
        <p:nvSpPr>
          <p:cNvPr id="4" name="Slide Number Placeholder 3">
            <a:extLst>
              <a:ext uri="{FF2B5EF4-FFF2-40B4-BE49-F238E27FC236}">
                <a16:creationId xmlns:a16="http://schemas.microsoft.com/office/drawing/2014/main" id="{0CC1B3BD-B1F0-01CB-4903-8623A49AD827}"/>
              </a:ext>
            </a:extLst>
          </p:cNvPr>
          <p:cNvSpPr>
            <a:spLocks noGrp="1"/>
          </p:cNvSpPr>
          <p:nvPr>
            <p:ph type="sldNum" sz="quarter" idx="12"/>
          </p:nvPr>
        </p:nvSpPr>
        <p:spPr/>
        <p:txBody>
          <a:bodyPr/>
          <a:lstStyle/>
          <a:p>
            <a:fld id="{037C7FB2-55C6-45F6-A11B-3A57BCCC4939}" type="slidenum">
              <a:rPr lang="en-US" smtClean="0">
                <a:solidFill>
                  <a:srgbClr val="C00000"/>
                </a:solidFill>
              </a:rPr>
              <a:pPr/>
              <a:t>58</a:t>
            </a:fld>
            <a:endParaRPr lang="en-US">
              <a:solidFill>
                <a:srgbClr val="C00000"/>
              </a:solidFill>
            </a:endParaRPr>
          </a:p>
        </p:txBody>
      </p:sp>
      <p:sp>
        <p:nvSpPr>
          <p:cNvPr id="5" name="Rounded Rectangle 4">
            <a:extLst>
              <a:ext uri="{FF2B5EF4-FFF2-40B4-BE49-F238E27FC236}">
                <a16:creationId xmlns:a16="http://schemas.microsoft.com/office/drawing/2014/main" id="{69673015-0791-B644-1590-8CE5D5654E5C}"/>
              </a:ext>
            </a:extLst>
          </p:cNvPr>
          <p:cNvSpPr/>
          <p:nvPr/>
        </p:nvSpPr>
        <p:spPr>
          <a:xfrm>
            <a:off x="2086896" y="1524000"/>
            <a:ext cx="4542504" cy="304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solidFill>
                  <a:srgbClr val="C00000"/>
                </a:solidFill>
              </a:rPr>
              <a:t>A Non-Experimental Design Procedure</a:t>
            </a:r>
          </a:p>
        </p:txBody>
      </p:sp>
      <p:sp>
        <p:nvSpPr>
          <p:cNvPr id="6" name="Rectangle 5">
            <a:extLst>
              <a:ext uri="{FF2B5EF4-FFF2-40B4-BE49-F238E27FC236}">
                <a16:creationId xmlns:a16="http://schemas.microsoft.com/office/drawing/2014/main" id="{3734D546-D000-3BFA-5E51-E64EDA76B689}"/>
              </a:ext>
            </a:extLst>
          </p:cNvPr>
          <p:cNvSpPr/>
          <p:nvPr/>
        </p:nvSpPr>
        <p:spPr>
          <a:xfrm>
            <a:off x="63775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1</a:t>
            </a:r>
          </a:p>
        </p:txBody>
      </p:sp>
      <p:sp>
        <p:nvSpPr>
          <p:cNvPr id="7" name="Rectangle 6">
            <a:extLst>
              <a:ext uri="{FF2B5EF4-FFF2-40B4-BE49-F238E27FC236}">
                <a16:creationId xmlns:a16="http://schemas.microsoft.com/office/drawing/2014/main" id="{508F652A-371D-863D-E58C-7BEECE765C2F}"/>
              </a:ext>
            </a:extLst>
          </p:cNvPr>
          <p:cNvSpPr/>
          <p:nvPr/>
        </p:nvSpPr>
        <p:spPr>
          <a:xfrm>
            <a:off x="68347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3</a:t>
            </a:r>
          </a:p>
        </p:txBody>
      </p:sp>
      <p:sp>
        <p:nvSpPr>
          <p:cNvPr id="8" name="Rectangle 7">
            <a:extLst>
              <a:ext uri="{FF2B5EF4-FFF2-40B4-BE49-F238E27FC236}">
                <a16:creationId xmlns:a16="http://schemas.microsoft.com/office/drawing/2014/main" id="{90018C7A-89FE-2C42-7BC9-20B5F60CB97D}"/>
              </a:ext>
            </a:extLst>
          </p:cNvPr>
          <p:cNvSpPr/>
          <p:nvPr/>
        </p:nvSpPr>
        <p:spPr>
          <a:xfrm>
            <a:off x="7291979" y="3372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2</a:t>
            </a:r>
          </a:p>
        </p:txBody>
      </p:sp>
      <p:cxnSp>
        <p:nvCxnSpPr>
          <p:cNvPr id="9" name="Straight Arrow Connector 8">
            <a:extLst>
              <a:ext uri="{FF2B5EF4-FFF2-40B4-BE49-F238E27FC236}">
                <a16:creationId xmlns:a16="http://schemas.microsoft.com/office/drawing/2014/main" id="{52E96F23-A32E-9089-55FB-A65C1BFEF8B7}"/>
              </a:ext>
            </a:extLst>
          </p:cNvPr>
          <p:cNvCxnSpPr/>
          <p:nvPr/>
        </p:nvCxnSpPr>
        <p:spPr>
          <a:xfrm rot="16200000" flipH="1">
            <a:off x="7212079" y="5264765"/>
            <a:ext cx="186285" cy="14859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9357B3B-F02B-37C2-E28C-70A14E2BF981}"/>
              </a:ext>
            </a:extLst>
          </p:cNvPr>
          <p:cNvCxnSpPr/>
          <p:nvPr/>
        </p:nvCxnSpPr>
        <p:spPr>
          <a:xfrm rot="16200000" flipH="1">
            <a:off x="7440679" y="5493365"/>
            <a:ext cx="186285" cy="10287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0FA0341-01C1-B890-0D07-2DD6202004DB}"/>
              </a:ext>
            </a:extLst>
          </p:cNvPr>
          <p:cNvCxnSpPr/>
          <p:nvPr/>
        </p:nvCxnSpPr>
        <p:spPr>
          <a:xfrm rot="16200000" flipH="1">
            <a:off x="7669279" y="5721965"/>
            <a:ext cx="186285" cy="5715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30">
            <a:extLst>
              <a:ext uri="{FF2B5EF4-FFF2-40B4-BE49-F238E27FC236}">
                <a16:creationId xmlns:a16="http://schemas.microsoft.com/office/drawing/2014/main" id="{92062DB9-96C0-705E-B4BE-E4859F4E7C30}"/>
              </a:ext>
            </a:extLst>
          </p:cNvPr>
          <p:cNvSpPr txBox="1"/>
          <p:nvPr/>
        </p:nvSpPr>
        <p:spPr>
          <a:xfrm>
            <a:off x="4923972" y="2743200"/>
            <a:ext cx="1066800" cy="341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1200" dirty="0">
                <a:solidFill>
                  <a:srgbClr val="C00000"/>
                </a:solidFill>
              </a:rPr>
              <a:t>Subjects     Ht</a:t>
            </a:r>
          </a:p>
          <a:p>
            <a:pPr>
              <a:spcBef>
                <a:spcPts val="600"/>
              </a:spcBef>
            </a:pPr>
            <a:r>
              <a:rPr lang="en-US" sz="1200" dirty="0">
                <a:solidFill>
                  <a:srgbClr val="C00000"/>
                </a:solidFill>
              </a:rPr>
              <a:t>S1               5.6</a:t>
            </a:r>
          </a:p>
          <a:p>
            <a:pPr>
              <a:spcBef>
                <a:spcPts val="600"/>
              </a:spcBef>
            </a:pPr>
            <a:r>
              <a:rPr lang="en-US" sz="1200" dirty="0">
                <a:solidFill>
                  <a:srgbClr val="C00000"/>
                </a:solidFill>
              </a:rPr>
              <a:t>S2               5.6</a:t>
            </a:r>
          </a:p>
          <a:p>
            <a:pPr>
              <a:spcBef>
                <a:spcPts val="600"/>
              </a:spcBef>
            </a:pPr>
            <a:r>
              <a:rPr lang="en-US" sz="1200" dirty="0">
                <a:solidFill>
                  <a:srgbClr val="C00000"/>
                </a:solidFill>
              </a:rPr>
              <a:t>S3               5.7</a:t>
            </a:r>
          </a:p>
          <a:p>
            <a:pPr>
              <a:spcBef>
                <a:spcPts val="600"/>
              </a:spcBef>
            </a:pPr>
            <a:r>
              <a:rPr lang="en-US" sz="1200" dirty="0">
                <a:solidFill>
                  <a:srgbClr val="C00000"/>
                </a:solidFill>
              </a:rPr>
              <a:t>S4               5.8</a:t>
            </a:r>
          </a:p>
          <a:p>
            <a:pPr>
              <a:spcBef>
                <a:spcPts val="600"/>
              </a:spcBef>
            </a:pPr>
            <a:r>
              <a:rPr lang="en-US" sz="1200" dirty="0">
                <a:solidFill>
                  <a:srgbClr val="C00000"/>
                </a:solidFill>
              </a:rPr>
              <a:t>S5               5.8</a:t>
            </a:r>
          </a:p>
          <a:p>
            <a:pPr>
              <a:spcBef>
                <a:spcPts val="600"/>
              </a:spcBef>
            </a:pPr>
            <a:r>
              <a:rPr lang="en-US" sz="1200" dirty="0">
                <a:solidFill>
                  <a:srgbClr val="C00000"/>
                </a:solidFill>
              </a:rPr>
              <a:t>S6               5.8</a:t>
            </a:r>
          </a:p>
          <a:p>
            <a:pPr>
              <a:spcBef>
                <a:spcPts val="600"/>
              </a:spcBef>
            </a:pPr>
            <a:r>
              <a:rPr lang="en-US" sz="1200" dirty="0">
                <a:solidFill>
                  <a:srgbClr val="C00000"/>
                </a:solidFill>
              </a:rPr>
              <a:t>S7               5.8</a:t>
            </a:r>
          </a:p>
          <a:p>
            <a:pPr>
              <a:spcBef>
                <a:spcPts val="600"/>
              </a:spcBef>
            </a:pPr>
            <a:r>
              <a:rPr lang="en-US" sz="1200" dirty="0">
                <a:solidFill>
                  <a:srgbClr val="C00000"/>
                </a:solidFill>
              </a:rPr>
              <a:t>S8               5.9</a:t>
            </a:r>
          </a:p>
          <a:p>
            <a:pPr>
              <a:spcBef>
                <a:spcPts val="600"/>
              </a:spcBef>
            </a:pPr>
            <a:r>
              <a:rPr lang="en-US" sz="1200" dirty="0">
                <a:solidFill>
                  <a:srgbClr val="C00000"/>
                </a:solidFill>
              </a:rPr>
              <a:t>S9               5.9</a:t>
            </a:r>
          </a:p>
          <a:p>
            <a:pPr>
              <a:spcBef>
                <a:spcPts val="600"/>
              </a:spcBef>
            </a:pPr>
            <a:r>
              <a:rPr lang="en-US" sz="1200" dirty="0">
                <a:solidFill>
                  <a:srgbClr val="C00000"/>
                </a:solidFill>
              </a:rPr>
              <a:t>S10             6.0</a:t>
            </a:r>
          </a:p>
          <a:p>
            <a:pPr>
              <a:spcBef>
                <a:spcPts val="600"/>
              </a:spcBef>
            </a:pPr>
            <a:r>
              <a:rPr lang="en-US" sz="1200" dirty="0">
                <a:solidFill>
                  <a:srgbClr val="C00000"/>
                </a:solidFill>
              </a:rPr>
              <a:t>S11             6.1</a:t>
            </a:r>
          </a:p>
          <a:p>
            <a:pPr>
              <a:spcBef>
                <a:spcPts val="600"/>
              </a:spcBef>
            </a:pPr>
            <a:r>
              <a:rPr lang="en-US" sz="1200" dirty="0">
                <a:solidFill>
                  <a:srgbClr val="C00000"/>
                </a:solidFill>
              </a:rPr>
              <a:t>S12             6.1</a:t>
            </a:r>
            <a:endParaRPr lang="en-US" dirty="0">
              <a:solidFill>
                <a:srgbClr val="C00000"/>
              </a:solidFill>
            </a:endParaRPr>
          </a:p>
        </p:txBody>
      </p:sp>
      <p:sp>
        <p:nvSpPr>
          <p:cNvPr id="13" name="Right Bracket 12">
            <a:extLst>
              <a:ext uri="{FF2B5EF4-FFF2-40B4-BE49-F238E27FC236}">
                <a16:creationId xmlns:a16="http://schemas.microsoft.com/office/drawing/2014/main" id="{9462C82C-8D4B-CE45-CB99-84D4A195525C}"/>
              </a:ext>
            </a:extLst>
          </p:cNvPr>
          <p:cNvSpPr/>
          <p:nvPr/>
        </p:nvSpPr>
        <p:spPr>
          <a:xfrm>
            <a:off x="5931922" y="3094513"/>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C00000"/>
              </a:solidFill>
            </a:endParaRPr>
          </a:p>
        </p:txBody>
      </p:sp>
      <p:sp>
        <p:nvSpPr>
          <p:cNvPr id="14" name="TextBox 37">
            <a:extLst>
              <a:ext uri="{FF2B5EF4-FFF2-40B4-BE49-F238E27FC236}">
                <a16:creationId xmlns:a16="http://schemas.microsoft.com/office/drawing/2014/main" id="{46AB2029-354F-9128-B80F-9F5A76FE6ABE}"/>
              </a:ext>
            </a:extLst>
          </p:cNvPr>
          <p:cNvSpPr txBox="1"/>
          <p:nvPr/>
        </p:nvSpPr>
        <p:spPr>
          <a:xfrm>
            <a:off x="6066972" y="2514600"/>
            <a:ext cx="18288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Allocation of  treatments to the subjects</a:t>
            </a:r>
          </a:p>
        </p:txBody>
      </p:sp>
      <p:sp>
        <p:nvSpPr>
          <p:cNvPr id="15" name="TextBox 38">
            <a:extLst>
              <a:ext uri="{FF2B5EF4-FFF2-40B4-BE49-F238E27FC236}">
                <a16:creationId xmlns:a16="http://schemas.microsoft.com/office/drawing/2014/main" id="{7870B0F7-B9CC-74E1-865B-2AA8473342F8}"/>
              </a:ext>
            </a:extLst>
          </p:cNvPr>
          <p:cNvSpPr txBox="1"/>
          <p:nvPr/>
        </p:nvSpPr>
        <p:spPr>
          <a:xfrm>
            <a:off x="6392093" y="310728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S2</a:t>
            </a:r>
          </a:p>
        </p:txBody>
      </p:sp>
      <p:sp>
        <p:nvSpPr>
          <p:cNvPr id="16" name="TextBox 39">
            <a:extLst>
              <a:ext uri="{FF2B5EF4-FFF2-40B4-BE49-F238E27FC236}">
                <a16:creationId xmlns:a16="http://schemas.microsoft.com/office/drawing/2014/main" id="{68139EBE-5C70-AF20-0241-F041C815AFE7}"/>
              </a:ext>
            </a:extLst>
          </p:cNvPr>
          <p:cNvSpPr txBox="1"/>
          <p:nvPr/>
        </p:nvSpPr>
        <p:spPr>
          <a:xfrm>
            <a:off x="6834779" y="3095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S1</a:t>
            </a:r>
          </a:p>
        </p:txBody>
      </p:sp>
      <p:sp>
        <p:nvSpPr>
          <p:cNvPr id="17" name="TextBox 40">
            <a:extLst>
              <a:ext uri="{FF2B5EF4-FFF2-40B4-BE49-F238E27FC236}">
                <a16:creationId xmlns:a16="http://schemas.microsoft.com/office/drawing/2014/main" id="{D97B101F-FF77-85D6-442E-67B138BD06A2}"/>
              </a:ext>
            </a:extLst>
          </p:cNvPr>
          <p:cNvSpPr txBox="1"/>
          <p:nvPr/>
        </p:nvSpPr>
        <p:spPr>
          <a:xfrm>
            <a:off x="7306493" y="3095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S3</a:t>
            </a:r>
          </a:p>
        </p:txBody>
      </p:sp>
      <p:sp>
        <p:nvSpPr>
          <p:cNvPr id="18" name="Right Bracket 17">
            <a:extLst>
              <a:ext uri="{FF2B5EF4-FFF2-40B4-BE49-F238E27FC236}">
                <a16:creationId xmlns:a16="http://schemas.microsoft.com/office/drawing/2014/main" id="{5E3311D2-793F-18F6-55EA-9CA33ED210EF}"/>
              </a:ext>
            </a:extLst>
          </p:cNvPr>
          <p:cNvSpPr/>
          <p:nvPr/>
        </p:nvSpPr>
        <p:spPr>
          <a:xfrm>
            <a:off x="5931263" y="3860802"/>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C00000"/>
              </a:solidFill>
            </a:endParaRPr>
          </a:p>
        </p:txBody>
      </p:sp>
      <p:sp>
        <p:nvSpPr>
          <p:cNvPr id="19" name="Right Bracket 18">
            <a:extLst>
              <a:ext uri="{FF2B5EF4-FFF2-40B4-BE49-F238E27FC236}">
                <a16:creationId xmlns:a16="http://schemas.microsoft.com/office/drawing/2014/main" id="{1223A601-F0F9-F354-2470-0709892CA2C8}"/>
              </a:ext>
            </a:extLst>
          </p:cNvPr>
          <p:cNvSpPr/>
          <p:nvPr/>
        </p:nvSpPr>
        <p:spPr>
          <a:xfrm>
            <a:off x="5931263" y="4662055"/>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C00000"/>
              </a:solidFill>
            </a:endParaRPr>
          </a:p>
        </p:txBody>
      </p:sp>
      <p:sp>
        <p:nvSpPr>
          <p:cNvPr id="20" name="Right Bracket 19">
            <a:extLst>
              <a:ext uri="{FF2B5EF4-FFF2-40B4-BE49-F238E27FC236}">
                <a16:creationId xmlns:a16="http://schemas.microsoft.com/office/drawing/2014/main" id="{F23F8E87-8DA3-2BBC-D548-76801618A3FA}"/>
              </a:ext>
            </a:extLst>
          </p:cNvPr>
          <p:cNvSpPr/>
          <p:nvPr/>
        </p:nvSpPr>
        <p:spPr>
          <a:xfrm>
            <a:off x="5929086" y="5428344"/>
            <a:ext cx="45719" cy="609600"/>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rgbClr val="C00000"/>
              </a:solidFill>
            </a:endParaRPr>
          </a:p>
        </p:txBody>
      </p:sp>
      <p:sp>
        <p:nvSpPr>
          <p:cNvPr id="21" name="Rectangle 20">
            <a:extLst>
              <a:ext uri="{FF2B5EF4-FFF2-40B4-BE49-F238E27FC236}">
                <a16:creationId xmlns:a16="http://schemas.microsoft.com/office/drawing/2014/main" id="{74600EDE-9BB7-F5B3-16C6-7F620EADACB0}"/>
              </a:ext>
            </a:extLst>
          </p:cNvPr>
          <p:cNvSpPr/>
          <p:nvPr/>
        </p:nvSpPr>
        <p:spPr>
          <a:xfrm>
            <a:off x="63739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2</a:t>
            </a:r>
          </a:p>
        </p:txBody>
      </p:sp>
      <p:sp>
        <p:nvSpPr>
          <p:cNvPr id="22" name="Rectangle 21">
            <a:extLst>
              <a:ext uri="{FF2B5EF4-FFF2-40B4-BE49-F238E27FC236}">
                <a16:creationId xmlns:a16="http://schemas.microsoft.com/office/drawing/2014/main" id="{4A5FF39F-3C39-F253-BCAD-4A5A0FC617A1}"/>
              </a:ext>
            </a:extLst>
          </p:cNvPr>
          <p:cNvSpPr/>
          <p:nvPr/>
        </p:nvSpPr>
        <p:spPr>
          <a:xfrm>
            <a:off x="68311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3</a:t>
            </a:r>
          </a:p>
        </p:txBody>
      </p:sp>
      <p:sp>
        <p:nvSpPr>
          <p:cNvPr id="23" name="Rectangle 22">
            <a:extLst>
              <a:ext uri="{FF2B5EF4-FFF2-40B4-BE49-F238E27FC236}">
                <a16:creationId xmlns:a16="http://schemas.microsoft.com/office/drawing/2014/main" id="{B739A21A-98D9-3414-C6D4-09CD052198CA}"/>
              </a:ext>
            </a:extLst>
          </p:cNvPr>
          <p:cNvSpPr/>
          <p:nvPr/>
        </p:nvSpPr>
        <p:spPr>
          <a:xfrm>
            <a:off x="7288349" y="4134171"/>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1</a:t>
            </a:r>
          </a:p>
        </p:txBody>
      </p:sp>
      <p:sp>
        <p:nvSpPr>
          <p:cNvPr id="24" name="TextBox 49">
            <a:extLst>
              <a:ext uri="{FF2B5EF4-FFF2-40B4-BE49-F238E27FC236}">
                <a16:creationId xmlns:a16="http://schemas.microsoft.com/office/drawing/2014/main" id="{2CC7B66A-7CE5-A2A8-F513-EB97F5290AB8}"/>
              </a:ext>
            </a:extLst>
          </p:cNvPr>
          <p:cNvSpPr txBox="1"/>
          <p:nvPr/>
        </p:nvSpPr>
        <p:spPr>
          <a:xfrm>
            <a:off x="6388463" y="386928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S4</a:t>
            </a:r>
          </a:p>
        </p:txBody>
      </p:sp>
      <p:sp>
        <p:nvSpPr>
          <p:cNvPr id="25" name="TextBox 50">
            <a:extLst>
              <a:ext uri="{FF2B5EF4-FFF2-40B4-BE49-F238E27FC236}">
                <a16:creationId xmlns:a16="http://schemas.microsoft.com/office/drawing/2014/main" id="{8A8A9231-BE1C-CB05-8D8D-0A1B3C4828B2}"/>
              </a:ext>
            </a:extLst>
          </p:cNvPr>
          <p:cNvSpPr txBox="1"/>
          <p:nvPr/>
        </p:nvSpPr>
        <p:spPr>
          <a:xfrm>
            <a:off x="6831149" y="3857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S6</a:t>
            </a:r>
          </a:p>
        </p:txBody>
      </p:sp>
      <p:sp>
        <p:nvSpPr>
          <p:cNvPr id="26" name="TextBox 51">
            <a:extLst>
              <a:ext uri="{FF2B5EF4-FFF2-40B4-BE49-F238E27FC236}">
                <a16:creationId xmlns:a16="http://schemas.microsoft.com/office/drawing/2014/main" id="{0A91BE38-32C3-4312-ECE9-9492AF94FD13}"/>
              </a:ext>
            </a:extLst>
          </p:cNvPr>
          <p:cNvSpPr txBox="1"/>
          <p:nvPr/>
        </p:nvSpPr>
        <p:spPr>
          <a:xfrm>
            <a:off x="7302863" y="3857172"/>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S5</a:t>
            </a:r>
          </a:p>
        </p:txBody>
      </p:sp>
      <p:sp>
        <p:nvSpPr>
          <p:cNvPr id="27" name="Rectangle 26">
            <a:extLst>
              <a:ext uri="{FF2B5EF4-FFF2-40B4-BE49-F238E27FC236}">
                <a16:creationId xmlns:a16="http://schemas.microsoft.com/office/drawing/2014/main" id="{46E2330C-1DE8-9377-F8B5-B11CF954DBC7}"/>
              </a:ext>
            </a:extLst>
          </p:cNvPr>
          <p:cNvSpPr/>
          <p:nvPr/>
        </p:nvSpPr>
        <p:spPr>
          <a:xfrm>
            <a:off x="63739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1</a:t>
            </a:r>
          </a:p>
        </p:txBody>
      </p:sp>
      <p:sp>
        <p:nvSpPr>
          <p:cNvPr id="28" name="Rectangle 27">
            <a:extLst>
              <a:ext uri="{FF2B5EF4-FFF2-40B4-BE49-F238E27FC236}">
                <a16:creationId xmlns:a16="http://schemas.microsoft.com/office/drawing/2014/main" id="{1FFBC6FC-4509-6343-1592-C6D34D3CB259}"/>
              </a:ext>
            </a:extLst>
          </p:cNvPr>
          <p:cNvSpPr/>
          <p:nvPr/>
        </p:nvSpPr>
        <p:spPr>
          <a:xfrm>
            <a:off x="68311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2</a:t>
            </a:r>
          </a:p>
        </p:txBody>
      </p:sp>
      <p:sp>
        <p:nvSpPr>
          <p:cNvPr id="29" name="Rectangle 28">
            <a:extLst>
              <a:ext uri="{FF2B5EF4-FFF2-40B4-BE49-F238E27FC236}">
                <a16:creationId xmlns:a16="http://schemas.microsoft.com/office/drawing/2014/main" id="{325AF108-9A6A-2D5F-3A9B-522EF2598FD7}"/>
              </a:ext>
            </a:extLst>
          </p:cNvPr>
          <p:cNvSpPr/>
          <p:nvPr/>
        </p:nvSpPr>
        <p:spPr>
          <a:xfrm>
            <a:off x="7288349" y="4923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3</a:t>
            </a:r>
          </a:p>
        </p:txBody>
      </p:sp>
      <p:sp>
        <p:nvSpPr>
          <p:cNvPr id="30" name="TextBox 55">
            <a:extLst>
              <a:ext uri="{FF2B5EF4-FFF2-40B4-BE49-F238E27FC236}">
                <a16:creationId xmlns:a16="http://schemas.microsoft.com/office/drawing/2014/main" id="{D47D99DA-F76C-AB07-29A4-A8E6196DB23D}"/>
              </a:ext>
            </a:extLst>
          </p:cNvPr>
          <p:cNvSpPr txBox="1"/>
          <p:nvPr/>
        </p:nvSpPr>
        <p:spPr>
          <a:xfrm>
            <a:off x="6388463" y="4659084"/>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S7</a:t>
            </a:r>
          </a:p>
        </p:txBody>
      </p:sp>
      <p:sp>
        <p:nvSpPr>
          <p:cNvPr id="31" name="TextBox 56">
            <a:extLst>
              <a:ext uri="{FF2B5EF4-FFF2-40B4-BE49-F238E27FC236}">
                <a16:creationId xmlns:a16="http://schemas.microsoft.com/office/drawing/2014/main" id="{0C5CE100-582F-9987-4E81-3495E46EC920}"/>
              </a:ext>
            </a:extLst>
          </p:cNvPr>
          <p:cNvSpPr txBox="1"/>
          <p:nvPr/>
        </p:nvSpPr>
        <p:spPr>
          <a:xfrm>
            <a:off x="6831149" y="464697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S8</a:t>
            </a:r>
          </a:p>
        </p:txBody>
      </p:sp>
      <p:sp>
        <p:nvSpPr>
          <p:cNvPr id="32" name="TextBox 57">
            <a:extLst>
              <a:ext uri="{FF2B5EF4-FFF2-40B4-BE49-F238E27FC236}">
                <a16:creationId xmlns:a16="http://schemas.microsoft.com/office/drawing/2014/main" id="{8DB85FFF-13BC-B265-91AB-007643D1722D}"/>
              </a:ext>
            </a:extLst>
          </p:cNvPr>
          <p:cNvSpPr txBox="1"/>
          <p:nvPr/>
        </p:nvSpPr>
        <p:spPr>
          <a:xfrm>
            <a:off x="7302863" y="4646973"/>
            <a:ext cx="381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S9</a:t>
            </a:r>
          </a:p>
        </p:txBody>
      </p:sp>
      <p:sp>
        <p:nvSpPr>
          <p:cNvPr id="33" name="Rectangle 32">
            <a:extLst>
              <a:ext uri="{FF2B5EF4-FFF2-40B4-BE49-F238E27FC236}">
                <a16:creationId xmlns:a16="http://schemas.microsoft.com/office/drawing/2014/main" id="{5C89290E-F773-B96B-ED9B-B3290C80CB7A}"/>
              </a:ext>
            </a:extLst>
          </p:cNvPr>
          <p:cNvSpPr/>
          <p:nvPr/>
        </p:nvSpPr>
        <p:spPr>
          <a:xfrm>
            <a:off x="63739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3</a:t>
            </a:r>
          </a:p>
        </p:txBody>
      </p:sp>
      <p:sp>
        <p:nvSpPr>
          <p:cNvPr id="34" name="Rectangle 33">
            <a:extLst>
              <a:ext uri="{FF2B5EF4-FFF2-40B4-BE49-F238E27FC236}">
                <a16:creationId xmlns:a16="http://schemas.microsoft.com/office/drawing/2014/main" id="{936A943D-E7A9-F690-A0BE-DD7259CB4D04}"/>
              </a:ext>
            </a:extLst>
          </p:cNvPr>
          <p:cNvSpPr/>
          <p:nvPr/>
        </p:nvSpPr>
        <p:spPr>
          <a:xfrm>
            <a:off x="68311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1</a:t>
            </a:r>
          </a:p>
        </p:txBody>
      </p:sp>
      <p:sp>
        <p:nvSpPr>
          <p:cNvPr id="35" name="Rectangle 34">
            <a:extLst>
              <a:ext uri="{FF2B5EF4-FFF2-40B4-BE49-F238E27FC236}">
                <a16:creationId xmlns:a16="http://schemas.microsoft.com/office/drawing/2014/main" id="{BB1159E5-8AF8-3EAC-0793-39717DC6451E}"/>
              </a:ext>
            </a:extLst>
          </p:cNvPr>
          <p:cNvSpPr/>
          <p:nvPr/>
        </p:nvSpPr>
        <p:spPr>
          <a:xfrm>
            <a:off x="7288349" y="5685972"/>
            <a:ext cx="3810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dirty="0">
                <a:solidFill>
                  <a:srgbClr val="C00000"/>
                </a:solidFill>
                <a:latin typeface="Times New Roman" pitchFamily="18" charset="0"/>
                <a:cs typeface="Times New Roman" pitchFamily="18" charset="0"/>
              </a:rPr>
              <a:t>T</a:t>
            </a:r>
            <a:r>
              <a:rPr lang="en-US" sz="1200" baseline="-25000" dirty="0">
                <a:solidFill>
                  <a:srgbClr val="C00000"/>
                </a:solidFill>
                <a:latin typeface="Times New Roman" pitchFamily="18" charset="0"/>
                <a:cs typeface="Times New Roman" pitchFamily="18" charset="0"/>
              </a:rPr>
              <a:t>2</a:t>
            </a:r>
          </a:p>
        </p:txBody>
      </p:sp>
      <p:sp>
        <p:nvSpPr>
          <p:cNvPr id="36" name="TextBox 61">
            <a:extLst>
              <a:ext uri="{FF2B5EF4-FFF2-40B4-BE49-F238E27FC236}">
                <a16:creationId xmlns:a16="http://schemas.microsoft.com/office/drawing/2014/main" id="{617D5964-2716-3F91-D509-69EDEDC118F2}"/>
              </a:ext>
            </a:extLst>
          </p:cNvPr>
          <p:cNvSpPr txBox="1"/>
          <p:nvPr/>
        </p:nvSpPr>
        <p:spPr>
          <a:xfrm>
            <a:off x="6359435" y="5421084"/>
            <a:ext cx="442686"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S12</a:t>
            </a:r>
          </a:p>
        </p:txBody>
      </p:sp>
      <p:sp>
        <p:nvSpPr>
          <p:cNvPr id="37" name="TextBox 62">
            <a:extLst>
              <a:ext uri="{FF2B5EF4-FFF2-40B4-BE49-F238E27FC236}">
                <a16:creationId xmlns:a16="http://schemas.microsoft.com/office/drawing/2014/main" id="{375ADC83-132E-C8A9-157B-459E22F865C0}"/>
              </a:ext>
            </a:extLst>
          </p:cNvPr>
          <p:cNvSpPr txBox="1"/>
          <p:nvPr/>
        </p:nvSpPr>
        <p:spPr>
          <a:xfrm>
            <a:off x="6802121" y="5408973"/>
            <a:ext cx="457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S10</a:t>
            </a:r>
          </a:p>
        </p:txBody>
      </p:sp>
      <p:sp>
        <p:nvSpPr>
          <p:cNvPr id="38" name="TextBox 63">
            <a:extLst>
              <a:ext uri="{FF2B5EF4-FFF2-40B4-BE49-F238E27FC236}">
                <a16:creationId xmlns:a16="http://schemas.microsoft.com/office/drawing/2014/main" id="{7D0DB436-723F-2A19-A2DD-D5C2853BFC9A}"/>
              </a:ext>
            </a:extLst>
          </p:cNvPr>
          <p:cNvSpPr txBox="1"/>
          <p:nvPr/>
        </p:nvSpPr>
        <p:spPr>
          <a:xfrm>
            <a:off x="7273835" y="5408973"/>
            <a:ext cx="442686"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S11</a:t>
            </a:r>
          </a:p>
        </p:txBody>
      </p:sp>
      <p:cxnSp>
        <p:nvCxnSpPr>
          <p:cNvPr id="39" name="Straight Arrow Connector 38">
            <a:extLst>
              <a:ext uri="{FF2B5EF4-FFF2-40B4-BE49-F238E27FC236}">
                <a16:creationId xmlns:a16="http://schemas.microsoft.com/office/drawing/2014/main" id="{96D4DF54-4F75-0C02-47DE-E6C7FC7D7713}"/>
              </a:ext>
            </a:extLst>
          </p:cNvPr>
          <p:cNvCxnSpPr/>
          <p:nvPr/>
        </p:nvCxnSpPr>
        <p:spPr>
          <a:xfrm>
            <a:off x="5982973" y="3247572"/>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2D63DE3-286C-28C0-4A7E-04A05273A8AD}"/>
              </a:ext>
            </a:extLst>
          </p:cNvPr>
          <p:cNvCxnSpPr/>
          <p:nvPr/>
        </p:nvCxnSpPr>
        <p:spPr>
          <a:xfrm>
            <a:off x="5978210" y="4803092"/>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9B5AEFA-02BE-F304-2132-4B667E73CADD}"/>
              </a:ext>
            </a:extLst>
          </p:cNvPr>
          <p:cNvCxnSpPr/>
          <p:nvPr/>
        </p:nvCxnSpPr>
        <p:spPr>
          <a:xfrm>
            <a:off x="5982973" y="5570534"/>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TextBox 78">
            <a:extLst>
              <a:ext uri="{FF2B5EF4-FFF2-40B4-BE49-F238E27FC236}">
                <a16:creationId xmlns:a16="http://schemas.microsoft.com/office/drawing/2014/main" id="{8FA6B37D-6695-A2B3-A077-039FCD00946E}"/>
              </a:ext>
            </a:extLst>
          </p:cNvPr>
          <p:cNvSpPr txBox="1"/>
          <p:nvPr/>
        </p:nvSpPr>
        <p:spPr>
          <a:xfrm>
            <a:off x="8001000" y="5971401"/>
            <a:ext cx="1143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latin typeface="Times New Roman" pitchFamily="18" charset="0"/>
                <a:cs typeface="Times New Roman" pitchFamily="18" charset="0"/>
              </a:rPr>
              <a:t>Treatments </a:t>
            </a:r>
          </a:p>
        </p:txBody>
      </p:sp>
      <p:cxnSp>
        <p:nvCxnSpPr>
          <p:cNvPr id="43" name="Straight Arrow Connector 42">
            <a:extLst>
              <a:ext uri="{FF2B5EF4-FFF2-40B4-BE49-F238E27FC236}">
                <a16:creationId xmlns:a16="http://schemas.microsoft.com/office/drawing/2014/main" id="{2FF84E20-6064-A36D-3395-425EFF736168}"/>
              </a:ext>
            </a:extLst>
          </p:cNvPr>
          <p:cNvCxnSpPr/>
          <p:nvPr/>
        </p:nvCxnSpPr>
        <p:spPr>
          <a:xfrm>
            <a:off x="5981475" y="4000500"/>
            <a:ext cx="4572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85764B6-77E9-7B80-E885-8476ACABD564}"/>
              </a:ext>
            </a:extLst>
          </p:cNvPr>
          <p:cNvSpPr/>
          <p:nvPr/>
        </p:nvSpPr>
        <p:spPr>
          <a:xfrm>
            <a:off x="213852" y="2069068"/>
            <a:ext cx="1828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Approach</a:t>
            </a:r>
          </a:p>
        </p:txBody>
      </p:sp>
      <p:sp>
        <p:nvSpPr>
          <p:cNvPr id="46" name="TextBox 45">
            <a:extLst>
              <a:ext uri="{FF2B5EF4-FFF2-40B4-BE49-F238E27FC236}">
                <a16:creationId xmlns:a16="http://schemas.microsoft.com/office/drawing/2014/main" id="{4963B608-5DDC-77AD-4F1C-0284FE669899}"/>
              </a:ext>
            </a:extLst>
          </p:cNvPr>
          <p:cNvSpPr txBox="1"/>
          <p:nvPr/>
        </p:nvSpPr>
        <p:spPr>
          <a:xfrm>
            <a:off x="76200" y="2602468"/>
            <a:ext cx="4800600" cy="369332"/>
          </a:xfrm>
          <a:prstGeom prst="rect">
            <a:avLst/>
          </a:prstGeom>
          <a:noFill/>
        </p:spPr>
        <p:txBody>
          <a:bodyPr wrap="square" rtlCol="0">
            <a:spAutoFit/>
          </a:bodyPr>
          <a:lstStyle/>
          <a:p>
            <a:r>
              <a:rPr lang="en-US" dirty="0">
                <a:solidFill>
                  <a:srgbClr val="C00000"/>
                </a:solidFill>
              </a:rPr>
              <a:t>Matching of groups on some extraneous variable</a:t>
            </a:r>
          </a:p>
        </p:txBody>
      </p:sp>
      <p:sp>
        <p:nvSpPr>
          <p:cNvPr id="47" name="TextBox 46">
            <a:extLst>
              <a:ext uri="{FF2B5EF4-FFF2-40B4-BE49-F238E27FC236}">
                <a16:creationId xmlns:a16="http://schemas.microsoft.com/office/drawing/2014/main" id="{7AC04644-C181-5B27-7B32-C2F22CD33A15}"/>
              </a:ext>
            </a:extLst>
          </p:cNvPr>
          <p:cNvSpPr txBox="1"/>
          <p:nvPr/>
        </p:nvSpPr>
        <p:spPr>
          <a:xfrm>
            <a:off x="457200" y="3981271"/>
            <a:ext cx="4038600" cy="923330"/>
          </a:xfrm>
          <a:prstGeom prst="rect">
            <a:avLst/>
          </a:prstGeom>
          <a:noFill/>
        </p:spPr>
        <p:txBody>
          <a:bodyPr wrap="square" rtlCol="0">
            <a:spAutoFit/>
          </a:bodyPr>
          <a:lstStyle/>
          <a:p>
            <a:r>
              <a:rPr lang="en-US" dirty="0">
                <a:solidFill>
                  <a:srgbClr val="C00000"/>
                </a:solidFill>
              </a:rPr>
              <a:t>To see the effect of training programs with three intensities (T</a:t>
            </a:r>
            <a:r>
              <a:rPr lang="en-US" baseline="-25000" dirty="0">
                <a:solidFill>
                  <a:srgbClr val="C00000"/>
                </a:solidFill>
              </a:rPr>
              <a:t>1</a:t>
            </a:r>
            <a:r>
              <a:rPr lang="en-US" dirty="0">
                <a:solidFill>
                  <a:srgbClr val="C00000"/>
                </a:solidFill>
              </a:rPr>
              <a:t>, T</a:t>
            </a:r>
            <a:r>
              <a:rPr lang="en-US" baseline="-25000" dirty="0">
                <a:solidFill>
                  <a:srgbClr val="C00000"/>
                </a:solidFill>
              </a:rPr>
              <a:t>2</a:t>
            </a:r>
            <a:r>
              <a:rPr lang="en-US" dirty="0">
                <a:solidFill>
                  <a:srgbClr val="C00000"/>
                </a:solidFill>
              </a:rPr>
              <a:t> and T</a:t>
            </a:r>
            <a:r>
              <a:rPr lang="en-US" baseline="-25000" dirty="0">
                <a:solidFill>
                  <a:srgbClr val="C00000"/>
                </a:solidFill>
              </a:rPr>
              <a:t>3</a:t>
            </a:r>
            <a:r>
              <a:rPr lang="en-US" dirty="0">
                <a:solidFill>
                  <a:srgbClr val="C00000"/>
                </a:solidFill>
              </a:rPr>
              <a:t>) on shooting accuracy in basket ball </a:t>
            </a:r>
          </a:p>
        </p:txBody>
      </p:sp>
      <p:sp>
        <p:nvSpPr>
          <p:cNvPr id="48" name="TextBox 47">
            <a:extLst>
              <a:ext uri="{FF2B5EF4-FFF2-40B4-BE49-F238E27FC236}">
                <a16:creationId xmlns:a16="http://schemas.microsoft.com/office/drawing/2014/main" id="{F0F557E7-A4D5-4B77-C769-554B9478901D}"/>
              </a:ext>
            </a:extLst>
          </p:cNvPr>
          <p:cNvSpPr txBox="1"/>
          <p:nvPr/>
        </p:nvSpPr>
        <p:spPr>
          <a:xfrm>
            <a:off x="457200" y="3637002"/>
            <a:ext cx="1371600" cy="400110"/>
          </a:xfrm>
          <a:prstGeom prst="rect">
            <a:avLst/>
          </a:prstGeom>
          <a:noFill/>
        </p:spPr>
        <p:txBody>
          <a:bodyPr wrap="square" rtlCol="0">
            <a:spAutoFit/>
          </a:bodyPr>
          <a:lstStyle/>
          <a:p>
            <a:r>
              <a:rPr lang="en-US" sz="2000" b="1" dirty="0">
                <a:solidFill>
                  <a:srgbClr val="C00000"/>
                </a:solidFill>
              </a:rPr>
              <a:t>Example</a:t>
            </a:r>
          </a:p>
        </p:txBody>
      </p:sp>
      <p:sp>
        <p:nvSpPr>
          <p:cNvPr id="49" name="TextBox 48">
            <a:extLst>
              <a:ext uri="{FF2B5EF4-FFF2-40B4-BE49-F238E27FC236}">
                <a16:creationId xmlns:a16="http://schemas.microsoft.com/office/drawing/2014/main" id="{C425EB29-668A-2D87-B736-AC0AD87BF1CE}"/>
              </a:ext>
            </a:extLst>
          </p:cNvPr>
          <p:cNvSpPr txBox="1"/>
          <p:nvPr/>
        </p:nvSpPr>
        <p:spPr>
          <a:xfrm>
            <a:off x="533400" y="5334000"/>
            <a:ext cx="4267200" cy="369332"/>
          </a:xfrm>
          <a:prstGeom prst="rect">
            <a:avLst/>
          </a:prstGeom>
          <a:noFill/>
        </p:spPr>
        <p:txBody>
          <a:bodyPr wrap="square" rtlCol="0">
            <a:spAutoFit/>
          </a:bodyPr>
          <a:lstStyle/>
          <a:p>
            <a:r>
              <a:rPr lang="en-US" b="1" dirty="0">
                <a:solidFill>
                  <a:srgbClr val="C00000"/>
                </a:solidFill>
              </a:rPr>
              <a:t>Matching is done on the basis of height</a:t>
            </a:r>
          </a:p>
        </p:txBody>
      </p:sp>
      <p:sp>
        <p:nvSpPr>
          <p:cNvPr id="50" name="TextBox 49">
            <a:extLst>
              <a:ext uri="{FF2B5EF4-FFF2-40B4-BE49-F238E27FC236}">
                <a16:creationId xmlns:a16="http://schemas.microsoft.com/office/drawing/2014/main" id="{E92FD623-6E33-FA6D-280F-2FDD796654FD}"/>
              </a:ext>
            </a:extLst>
          </p:cNvPr>
          <p:cNvSpPr txBox="1"/>
          <p:nvPr/>
        </p:nvSpPr>
        <p:spPr>
          <a:xfrm>
            <a:off x="4495800" y="6324601"/>
            <a:ext cx="4724400" cy="304800"/>
          </a:xfrm>
          <a:prstGeom prst="rect">
            <a:avLst/>
          </a:prstGeom>
          <a:noFill/>
        </p:spPr>
        <p:txBody>
          <a:bodyPr wrap="square" rtlCol="0">
            <a:spAutoFit/>
          </a:bodyPr>
          <a:lstStyle/>
          <a:p>
            <a:r>
              <a:rPr lang="en-US" sz="1400" b="1" dirty="0">
                <a:solidFill>
                  <a:srgbClr val="C00000"/>
                </a:solidFill>
              </a:rPr>
              <a:t> Figure 1.5</a:t>
            </a:r>
            <a:r>
              <a:rPr lang="en-US" sz="1400" dirty="0">
                <a:solidFill>
                  <a:srgbClr val="C00000"/>
                </a:solidFill>
              </a:rPr>
              <a:t> Allocation of treatments by matching the subjects</a:t>
            </a:r>
          </a:p>
        </p:txBody>
      </p:sp>
    </p:spTree>
    <p:extLst>
      <p:ext uri="{BB962C8B-B14F-4D97-AF65-F5344CB8AC3E}">
        <p14:creationId xmlns:p14="http://schemas.microsoft.com/office/powerpoint/2010/main" val="3858695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754</TotalTime>
  <Words>3799</Words>
  <Application>Microsoft Office PowerPoint</Application>
  <PresentationFormat>On-screen Show (4:3)</PresentationFormat>
  <Paragraphs>848</Paragraphs>
  <Slides>58</Slides>
  <Notes>0</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58</vt:i4>
      </vt:variant>
    </vt:vector>
  </HeadingPairs>
  <TitlesOfParts>
    <vt:vector size="73" baseType="lpstr">
      <vt:lpstr>Arial</vt:lpstr>
      <vt:lpstr>Brush Script MT</vt:lpstr>
      <vt:lpstr>Calibri</vt:lpstr>
      <vt:lpstr>Corbel</vt:lpstr>
      <vt:lpstr>Garamond</vt:lpstr>
      <vt:lpstr>Gill Sans MT</vt:lpstr>
      <vt:lpstr>Times New Roman</vt:lpstr>
      <vt:lpstr>Wingdings</vt:lpstr>
      <vt:lpstr>Wingdings 2</vt:lpstr>
      <vt:lpstr>Wingdings 3</vt:lpstr>
      <vt:lpstr>Module</vt:lpstr>
      <vt:lpstr>Office Theme</vt:lpstr>
      <vt:lpstr>Organic</vt:lpstr>
      <vt:lpstr>Gallery</vt:lpstr>
      <vt:lpstr>Equation</vt:lpstr>
      <vt:lpstr>Writing a Good Research Paper                          - Reviewer’s Perspective</vt:lpstr>
      <vt:lpstr>Research Objectives</vt:lpstr>
      <vt:lpstr>How theories are developed?</vt:lpstr>
      <vt:lpstr>How Theories are tested ?</vt:lpstr>
      <vt:lpstr>Objective and Research Questions</vt:lpstr>
      <vt:lpstr>Statistical Processes</vt:lpstr>
      <vt:lpstr>Delimitations and Limitations</vt:lpstr>
      <vt:lpstr>Types of Data</vt:lpstr>
      <vt:lpstr>Detect Outlier</vt:lpstr>
      <vt:lpstr>How Outliers May Spoil the Findings</vt:lpstr>
      <vt:lpstr>Detecting Outliers with SPSS</vt:lpstr>
      <vt:lpstr>Detecting Outlier with SPSS</vt:lpstr>
      <vt:lpstr> Identifying Outliers Through Boxplot</vt:lpstr>
      <vt:lpstr>What if the Assumptions Violate</vt:lpstr>
      <vt:lpstr>What if the Assumptions Violate</vt:lpstr>
      <vt:lpstr>What if the Assumption of Normality Violates</vt:lpstr>
      <vt:lpstr>Hypothesis  Development</vt:lpstr>
      <vt:lpstr>Understanding Relation between α and β</vt:lpstr>
      <vt:lpstr>Authenticity Issues in Experimental Research</vt:lpstr>
      <vt:lpstr>Enhancing Authenticity in Experimental Research</vt:lpstr>
      <vt:lpstr>Determine Sample Size in your Study</vt:lpstr>
      <vt:lpstr>A Mystery to Be Solved</vt:lpstr>
      <vt:lpstr>Intricacies of Sample size</vt:lpstr>
      <vt:lpstr>Two approaches to sample size calculations</vt:lpstr>
      <vt:lpstr>Determine Sample Size  in Survey Studies</vt:lpstr>
      <vt:lpstr>Determine Sample Size in  Hypothesis Testing Experiment</vt:lpstr>
      <vt:lpstr>Computing Sample Size in One sample Test -An Example</vt:lpstr>
      <vt:lpstr>Determination of Sample Size in Two Sample Tests</vt:lpstr>
      <vt:lpstr>Purpose of Empirical Research? </vt:lpstr>
      <vt:lpstr>Types of Empirical Research</vt:lpstr>
      <vt:lpstr>Explanation of Terms</vt:lpstr>
      <vt:lpstr>Terminologies in Design of Experiment</vt:lpstr>
      <vt:lpstr>Controlling Variance in  Experimental Study</vt:lpstr>
      <vt:lpstr>Controlling Variance in Experimental Design                                                                    - An Example</vt:lpstr>
      <vt:lpstr>Controlling Systematic Variance</vt:lpstr>
      <vt:lpstr>Extraneous Variance</vt:lpstr>
      <vt:lpstr>Randomization                                  - Controlling Extraneous Variance</vt:lpstr>
      <vt:lpstr>Elimination Method                             - Controlling Extraneous Variance</vt:lpstr>
      <vt:lpstr>Matching Group Method                                                                               - Controlling Extraneous Variance</vt:lpstr>
      <vt:lpstr>Statistical Control</vt:lpstr>
      <vt:lpstr>Blocking            - Including Additional Independent Variable in Design</vt:lpstr>
      <vt:lpstr>Understanding The Effect of Blocking</vt:lpstr>
      <vt:lpstr>Repeated Measures Design                               - For controlling Extraneous variance</vt:lpstr>
      <vt:lpstr>ANCOVA Design                               - For controlling Extraneous variance</vt:lpstr>
      <vt:lpstr>Sources of Error Variance</vt:lpstr>
      <vt:lpstr>Minimizing Error Variance</vt:lpstr>
      <vt:lpstr>Consequences of not Controlling Error Variance</vt:lpstr>
      <vt:lpstr>Benefit of controlling different variances</vt:lpstr>
      <vt:lpstr>PowerPoint Presentation</vt:lpstr>
      <vt:lpstr>PowerPoint Presentation</vt:lpstr>
      <vt:lpstr>PowerPoint Presentation</vt:lpstr>
      <vt:lpstr>PowerPoint Presentation</vt:lpstr>
      <vt:lpstr>PowerPoint Presentation</vt:lpstr>
      <vt:lpstr>Controlling Variance in Experimental Design                                                                   - An Example</vt:lpstr>
      <vt:lpstr>Blocking            - Including Additional Independent Variable in Design</vt:lpstr>
      <vt:lpstr>Systematic Variance</vt:lpstr>
      <vt:lpstr>Procedure of Matching                                          - Controlling Extraneous Variance</vt:lpstr>
      <vt:lpstr>Matching Group Method                                                                               - Controlling Extraneous Variance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Good  Research Paper</dc:title>
  <dc:creator>hp</dc:creator>
  <cp:lastModifiedBy>Sports University</cp:lastModifiedBy>
  <cp:revision>46</cp:revision>
  <dcterms:created xsi:type="dcterms:W3CDTF">2017-10-11T05:17:35Z</dcterms:created>
  <dcterms:modified xsi:type="dcterms:W3CDTF">2024-02-24T12:22:22Z</dcterms:modified>
</cp:coreProperties>
</file>